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5" r:id="rId19"/>
    <p:sldId id="276" r:id="rId20"/>
    <p:sldId id="272" r:id="rId21"/>
    <p:sldId id="273" r:id="rId22"/>
    <p:sldId id="277" r:id="rId23"/>
    <p:sldId id="278" r:id="rId24"/>
    <p:sldId id="289" r:id="rId25"/>
    <p:sldId id="280" r:id="rId26"/>
    <p:sldId id="288" r:id="rId27"/>
  </p:sldIdLst>
  <p:sldSz cx="18288000" cy="10287000"/>
  <p:notesSz cx="6858000" cy="9144000"/>
  <p:embeddedFontLst>
    <p:embeddedFont>
      <p:font typeface="Agrandir Medium" panose="020B0604020202020204" charset="0"/>
      <p:regular r:id="rId28"/>
    </p:embeddedFont>
    <p:embeddedFont>
      <p:font typeface="Calibri" panose="020F0502020204030204" pitchFamily="34" charset="0"/>
      <p:regular r:id="rId29"/>
      <p:bold r:id="rId30"/>
      <p:italic r:id="rId31"/>
      <p:boldItalic r:id="rId32"/>
    </p:embeddedFont>
    <p:embeddedFont>
      <p:font typeface="Fira Sans Medium" panose="020B0603050000020004" pitchFamily="34" charset="0"/>
      <p:regular r:id="rId33"/>
    </p:embeddedFont>
    <p:embeddedFont>
      <p:font typeface="Josefin Sans Bold" pitchFamily="2" charset="0"/>
      <p:regular r:id="rId34"/>
    </p:embeddedFont>
    <p:embeddedFont>
      <p:font typeface="Nunito" pitchFamily="2" charset="0"/>
      <p:regular r:id="rId35"/>
    </p:embeddedFont>
    <p:embeddedFont>
      <p:font typeface="Nunito Bold" panose="020B0604020202020204" charset="0"/>
      <p:regular r:id="rId36"/>
    </p:embeddedFont>
    <p:embeddedFont>
      <p:font typeface="Open Sauce" panose="020B0604020202020204" charset="0"/>
      <p:regular r:id="rId37"/>
    </p:embeddedFont>
    <p:embeddedFont>
      <p:font typeface="Open Sauce Bold" panose="020B0604020202020204" charset="0"/>
      <p:regular r:id="rId38"/>
    </p:embeddedFont>
    <p:embeddedFont>
      <p:font typeface="Prata" panose="020B0604020202020204" charset="0"/>
      <p:regular r:id="rId39"/>
    </p:embeddedFont>
    <p:embeddedFont>
      <p:font typeface="Public Sans Bold" panose="020B0604020202020204" charset="0"/>
      <p:regular r:id="rId40"/>
    </p:embeddedFont>
    <p:embeddedFont>
      <p:font typeface="Roboto" panose="02000000000000000000" pitchFamily="2" charset="0"/>
      <p:regular r:id="rId41"/>
    </p:embeddedFont>
    <p:embeddedFont>
      <p:font typeface="Roboto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7D9F"/>
    <a:srgbClr val="F7CC3A"/>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106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0.svg"/><Relationship Id="rId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0.sv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 Id="rId9"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0.svg"/><Relationship Id="rId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16.sv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47.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0.svg"/><Relationship Id="rId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16.sv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4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48.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5.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23.jpe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9.png"/><Relationship Id="rId7" Type="http://schemas.openxmlformats.org/officeDocument/2006/relationships/image" Target="../media/image15.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image" Target="../media/image26.pn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27.png"/><Relationship Id="rId5" Type="http://schemas.openxmlformats.org/officeDocument/2006/relationships/image" Target="../media/image11.png"/><Relationship Id="rId15" Type="http://schemas.openxmlformats.org/officeDocument/2006/relationships/image" Target="../media/image31.png"/><Relationship Id="rId10" Type="http://schemas.openxmlformats.org/officeDocument/2006/relationships/image" Target="../media/image18.svg"/><Relationship Id="rId4" Type="http://schemas.openxmlformats.org/officeDocument/2006/relationships/image" Target="../media/image10.svg"/><Relationship Id="rId9" Type="http://schemas.openxmlformats.org/officeDocument/2006/relationships/image" Target="../media/image17.png"/><Relationship Id="rId14"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1.png"/><Relationship Id="rId7" Type="http://schemas.openxmlformats.org/officeDocument/2006/relationships/image" Target="../media/image9.png"/><Relationship Id="rId12" Type="http://schemas.openxmlformats.org/officeDocument/2006/relationships/image" Target="../media/image36.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35.png"/><Relationship Id="rId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12.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25.svg"/><Relationship Id="rId5" Type="http://schemas.openxmlformats.org/officeDocument/2006/relationships/image" Target="../media/image11.png"/><Relationship Id="rId10" Type="http://schemas.openxmlformats.org/officeDocument/2006/relationships/image" Target="../media/image24.png"/><Relationship Id="rId4" Type="http://schemas.openxmlformats.org/officeDocument/2006/relationships/image" Target="../media/image10.svg"/><Relationship Id="rId9"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888" r="8888"/>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742467" y="2365565"/>
            <a:ext cx="803066" cy="731794"/>
          </a:xfrm>
          <a:prstGeom prst="rect">
            <a:avLst/>
          </a:prstGeom>
        </p:spPr>
      </p:pic>
      <p:grpSp>
        <p:nvGrpSpPr>
          <p:cNvPr id="4" name="Group 4"/>
          <p:cNvGrpSpPr/>
          <p:nvPr/>
        </p:nvGrpSpPr>
        <p:grpSpPr>
          <a:xfrm>
            <a:off x="8085561" y="7407288"/>
            <a:ext cx="2116879" cy="148182"/>
            <a:chOff x="0" y="0"/>
            <a:chExt cx="2822505" cy="197575"/>
          </a:xfrm>
        </p:grpSpPr>
        <p:grpSp>
          <p:nvGrpSpPr>
            <p:cNvPr id="5" name="Group 5"/>
            <p:cNvGrpSpPr>
              <a:grpSpLocks noChangeAspect="1"/>
            </p:cNvGrpSpPr>
            <p:nvPr/>
          </p:nvGrpSpPr>
          <p:grpSpPr>
            <a:xfrm>
              <a:off x="0" y="0"/>
              <a:ext cx="2822505" cy="197575"/>
              <a:chOff x="0" y="0"/>
              <a:chExt cx="1270000" cy="88900"/>
            </a:xfrm>
          </p:grpSpPr>
          <p:sp>
            <p:nvSpPr>
              <p:cNvPr id="6" name="Freeform 6"/>
              <p:cNvSpPr/>
              <p:nvPr/>
            </p:nvSpPr>
            <p:spPr>
              <a:xfrm>
                <a:off x="0" y="0"/>
                <a:ext cx="1270000" cy="88900"/>
              </a:xfrm>
              <a:custGeom>
                <a:avLst/>
                <a:gdLst/>
                <a:ahLst/>
                <a:cxnLst/>
                <a:rect l="l" t="t" r="r" b="b"/>
                <a:pathLst>
                  <a:path w="1270000" h="88900">
                    <a:moveTo>
                      <a:pt x="0" y="0"/>
                    </a:moveTo>
                    <a:lnTo>
                      <a:pt x="1270000" y="0"/>
                    </a:lnTo>
                    <a:lnTo>
                      <a:pt x="1270000" y="88900"/>
                    </a:lnTo>
                    <a:lnTo>
                      <a:pt x="0" y="88900"/>
                    </a:lnTo>
                    <a:lnTo>
                      <a:pt x="0" y="0"/>
                    </a:lnTo>
                    <a:close/>
                  </a:path>
                </a:pathLst>
              </a:custGeom>
              <a:solidFill>
                <a:srgbClr val="F7CC3A"/>
              </a:solidFill>
            </p:spPr>
          </p:sp>
          <p:sp>
            <p:nvSpPr>
              <p:cNvPr id="7" name="Freeform 7"/>
              <p:cNvSpPr/>
              <p:nvPr/>
            </p:nvSpPr>
            <p:spPr>
              <a:xfrm>
                <a:off x="0" y="0"/>
                <a:ext cx="635000" cy="88900"/>
              </a:xfrm>
              <a:custGeom>
                <a:avLst/>
                <a:gdLst/>
                <a:ahLst/>
                <a:cxnLst/>
                <a:rect l="l" t="t" r="r" b="b"/>
                <a:pathLst>
                  <a:path w="635000" h="88900">
                    <a:moveTo>
                      <a:pt x="0" y="0"/>
                    </a:moveTo>
                    <a:lnTo>
                      <a:pt x="635000" y="0"/>
                    </a:lnTo>
                    <a:lnTo>
                      <a:pt x="635000" y="88900"/>
                    </a:lnTo>
                    <a:lnTo>
                      <a:pt x="0" y="88900"/>
                    </a:lnTo>
                    <a:lnTo>
                      <a:pt x="0" y="0"/>
                    </a:lnTo>
                    <a:close/>
                  </a:path>
                </a:pathLst>
              </a:custGeom>
              <a:solidFill>
                <a:srgbClr val="FFFFFF"/>
              </a:solidFill>
            </p:spPr>
          </p:sp>
        </p:grpSp>
      </p:grpSp>
      <p:grpSp>
        <p:nvGrpSpPr>
          <p:cNvPr id="8" name="Group 8"/>
          <p:cNvGrpSpPr/>
          <p:nvPr/>
        </p:nvGrpSpPr>
        <p:grpSpPr>
          <a:xfrm>
            <a:off x="8853683" y="2443722"/>
            <a:ext cx="580635" cy="575480"/>
            <a:chOff x="0" y="0"/>
            <a:chExt cx="774180" cy="767307"/>
          </a:xfrm>
        </p:grpSpPr>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83868" y="-183868"/>
              <a:ext cx="406444" cy="774180"/>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83868" y="-6023"/>
              <a:ext cx="406444" cy="774180"/>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83868" y="176995"/>
              <a:ext cx="406444" cy="774180"/>
            </a:xfrm>
            <a:prstGeom prst="rect">
              <a:avLst/>
            </a:prstGeom>
          </p:spPr>
        </p:pic>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38297" y="8889129"/>
            <a:ext cx="521003" cy="309346"/>
          </a:xfrm>
          <a:prstGeom prst="rect">
            <a:avLst/>
          </a:prstGeom>
        </p:spPr>
      </p:pic>
      <p:sp>
        <p:nvSpPr>
          <p:cNvPr id="13" name="TextBox 13"/>
          <p:cNvSpPr txBox="1"/>
          <p:nvPr/>
        </p:nvSpPr>
        <p:spPr>
          <a:xfrm>
            <a:off x="2075999" y="3635759"/>
            <a:ext cx="6538782" cy="2205732"/>
          </a:xfrm>
          <a:prstGeom prst="rect">
            <a:avLst/>
          </a:prstGeom>
        </p:spPr>
        <p:txBody>
          <a:bodyPr lIns="0" tIns="0" rIns="0" bIns="0" rtlCol="0" anchor="t">
            <a:spAutoFit/>
          </a:bodyPr>
          <a:lstStyle/>
          <a:p>
            <a:pPr algn="r">
              <a:lnSpc>
                <a:spcPts val="8279"/>
              </a:lnSpc>
              <a:spcAft>
                <a:spcPts val="600"/>
              </a:spcAft>
            </a:pPr>
            <a:r>
              <a:rPr lang="en-US" sz="8000" spc="89" dirty="0">
                <a:solidFill>
                  <a:schemeClr val="bg1"/>
                </a:solidFill>
                <a:latin typeface="Roboto Bold"/>
              </a:rPr>
              <a:t>SALES</a:t>
            </a:r>
            <a:r>
              <a:rPr lang="en-US" sz="8000" spc="89" dirty="0">
                <a:solidFill>
                  <a:srgbClr val="FFFFFF"/>
                </a:solidFill>
                <a:latin typeface="Roboto Bold"/>
              </a:rPr>
              <a:t> &amp;</a:t>
            </a:r>
          </a:p>
          <a:p>
            <a:pPr algn="r">
              <a:lnSpc>
                <a:spcPts val="8279"/>
              </a:lnSpc>
              <a:spcAft>
                <a:spcPts val="600"/>
              </a:spcAft>
            </a:pPr>
            <a:r>
              <a:rPr lang="en-US" sz="8000" spc="89" dirty="0">
                <a:solidFill>
                  <a:srgbClr val="FFFFFF"/>
                </a:solidFill>
                <a:latin typeface="Roboto Bold"/>
              </a:rPr>
              <a:t>MARKETING</a:t>
            </a:r>
          </a:p>
        </p:txBody>
      </p:sp>
      <p:sp>
        <p:nvSpPr>
          <p:cNvPr id="14" name="TextBox 14"/>
          <p:cNvSpPr txBox="1"/>
          <p:nvPr/>
        </p:nvSpPr>
        <p:spPr>
          <a:xfrm>
            <a:off x="6867911" y="3863371"/>
            <a:ext cx="10922626" cy="1280129"/>
          </a:xfrm>
          <a:prstGeom prst="rect">
            <a:avLst/>
          </a:prstGeom>
        </p:spPr>
        <p:txBody>
          <a:bodyPr lIns="0" tIns="0" rIns="0" bIns="0" rtlCol="0" anchor="t">
            <a:spAutoFit/>
          </a:bodyPr>
          <a:lstStyle/>
          <a:p>
            <a:pPr algn="ctr">
              <a:lnSpc>
                <a:spcPts val="9719"/>
              </a:lnSpc>
            </a:pPr>
            <a:r>
              <a:rPr lang="en-US" sz="8999" spc="89" dirty="0">
                <a:solidFill>
                  <a:srgbClr val="F7CC3A"/>
                </a:solidFill>
                <a:latin typeface="Roboto Bold"/>
              </a:rPr>
              <a:t>ANALYTICS</a:t>
            </a:r>
          </a:p>
        </p:txBody>
      </p:sp>
      <p:sp>
        <p:nvSpPr>
          <p:cNvPr id="15" name="TextBox 15"/>
          <p:cNvSpPr txBox="1"/>
          <p:nvPr/>
        </p:nvSpPr>
        <p:spPr>
          <a:xfrm>
            <a:off x="3785052" y="5986110"/>
            <a:ext cx="10717896" cy="415266"/>
          </a:xfrm>
          <a:prstGeom prst="rect">
            <a:avLst/>
          </a:prstGeom>
        </p:spPr>
        <p:txBody>
          <a:bodyPr lIns="0" tIns="0" rIns="0" bIns="0" rtlCol="0" anchor="t">
            <a:spAutoFit/>
          </a:bodyPr>
          <a:lstStyle/>
          <a:p>
            <a:pPr algn="ctr">
              <a:lnSpc>
                <a:spcPts val="3359"/>
              </a:lnSpc>
            </a:pPr>
            <a:r>
              <a:rPr lang="en-US" sz="2399" dirty="0">
                <a:solidFill>
                  <a:srgbClr val="FFFFFF"/>
                </a:solidFill>
                <a:latin typeface="Roboto"/>
              </a:rPr>
              <a:t>Instructor: Mr. Nguyen Van Ho</a:t>
            </a:r>
          </a:p>
        </p:txBody>
      </p:sp>
      <p:sp>
        <p:nvSpPr>
          <p:cNvPr id="16" name="TextBox 16"/>
          <p:cNvSpPr txBox="1"/>
          <p:nvPr/>
        </p:nvSpPr>
        <p:spPr>
          <a:xfrm>
            <a:off x="13303394" y="8887399"/>
            <a:ext cx="3227415" cy="349176"/>
          </a:xfrm>
          <a:prstGeom prst="rect">
            <a:avLst/>
          </a:prstGeom>
        </p:spPr>
        <p:txBody>
          <a:bodyPr lIns="0" tIns="0" rIns="0" bIns="0" rtlCol="0" anchor="t">
            <a:spAutoFit/>
          </a:bodyPr>
          <a:lstStyle/>
          <a:p>
            <a:pPr algn="r">
              <a:lnSpc>
                <a:spcPts val="2799"/>
              </a:lnSpc>
            </a:pPr>
            <a:r>
              <a:rPr lang="en-US" sz="1999" spc="79">
                <a:solidFill>
                  <a:srgbClr val="FFFFFF"/>
                </a:solidFill>
                <a:latin typeface="Roboto"/>
              </a:rPr>
              <a:t>Group 10</a:t>
            </a:r>
          </a:p>
        </p:txBody>
      </p:sp>
      <p:sp>
        <p:nvSpPr>
          <p:cNvPr id="17" name="TextBox 15">
            <a:extLst>
              <a:ext uri="{FF2B5EF4-FFF2-40B4-BE49-F238E27FC236}">
                <a16:creationId xmlns:a16="http://schemas.microsoft.com/office/drawing/2014/main" id="{F7B14F6F-D1F6-99D8-062C-FE67D67A3FF1}"/>
              </a:ext>
            </a:extLst>
          </p:cNvPr>
          <p:cNvSpPr txBox="1"/>
          <p:nvPr/>
        </p:nvSpPr>
        <p:spPr>
          <a:xfrm>
            <a:off x="3785052" y="6425992"/>
            <a:ext cx="10717896" cy="415266"/>
          </a:xfrm>
          <a:prstGeom prst="rect">
            <a:avLst/>
          </a:prstGeom>
        </p:spPr>
        <p:txBody>
          <a:bodyPr lIns="0" tIns="0" rIns="0" bIns="0" rtlCol="0" anchor="t">
            <a:spAutoFit/>
          </a:bodyPr>
          <a:lstStyle/>
          <a:p>
            <a:pPr algn="ctr">
              <a:lnSpc>
                <a:spcPts val="3359"/>
              </a:lnSpc>
            </a:pPr>
            <a:r>
              <a:rPr lang="en-US" sz="2399" dirty="0">
                <a:solidFill>
                  <a:srgbClr val="FFFFFF"/>
                </a:solidFill>
                <a:latin typeface="Roboto"/>
              </a:rPr>
              <a:t>Course: Data Analytics in Business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sp>
        <p:nvSpPr>
          <p:cNvPr id="3" name="TextBox 3"/>
          <p:cNvSpPr txBox="1"/>
          <p:nvPr/>
        </p:nvSpPr>
        <p:spPr>
          <a:xfrm>
            <a:off x="1028700" y="3237382"/>
            <a:ext cx="3488725" cy="470537"/>
          </a:xfrm>
          <a:prstGeom prst="rect">
            <a:avLst/>
          </a:prstGeom>
        </p:spPr>
        <p:txBody>
          <a:bodyPr lIns="0" tIns="0" rIns="0" bIns="0" rtlCol="0" anchor="t">
            <a:spAutoFit/>
          </a:bodyPr>
          <a:lstStyle/>
          <a:p>
            <a:pPr marL="0" lvl="0" indent="0" algn="l">
              <a:lnSpc>
                <a:spcPts val="3719"/>
              </a:lnSpc>
              <a:spcBef>
                <a:spcPct val="0"/>
              </a:spcBef>
            </a:pPr>
            <a:r>
              <a:rPr lang="en-US" sz="2999">
                <a:solidFill>
                  <a:srgbClr val="000000"/>
                </a:solidFill>
                <a:latin typeface="Open Sauce Bold"/>
              </a:rPr>
              <a:t>Collect initial data</a:t>
            </a:r>
          </a:p>
        </p:txBody>
      </p:sp>
      <p:sp>
        <p:nvSpPr>
          <p:cNvPr id="4" name="TextBox 4"/>
          <p:cNvSpPr txBox="1"/>
          <p:nvPr/>
        </p:nvSpPr>
        <p:spPr>
          <a:xfrm>
            <a:off x="1028700" y="4311842"/>
            <a:ext cx="3488725" cy="2463800"/>
          </a:xfrm>
          <a:prstGeom prst="rect">
            <a:avLst/>
          </a:prstGeom>
        </p:spPr>
        <p:txBody>
          <a:bodyPr lIns="0" tIns="0" rIns="0" bIns="0" rtlCol="0" anchor="t">
            <a:spAutoFit/>
          </a:bodyPr>
          <a:lstStyle/>
          <a:p>
            <a:pPr marL="0" lvl="0" indent="0" algn="l">
              <a:lnSpc>
                <a:spcPts val="2800"/>
              </a:lnSpc>
              <a:spcBef>
                <a:spcPct val="0"/>
              </a:spcBef>
            </a:pPr>
            <a:r>
              <a:rPr lang="en-US" sz="2000" dirty="0">
                <a:solidFill>
                  <a:srgbClr val="000000"/>
                </a:solidFill>
                <a:latin typeface="Open Sauce"/>
              </a:rPr>
              <a:t>This data is downloaded from </a:t>
            </a:r>
            <a:r>
              <a:rPr lang="en-US" sz="2000" dirty="0">
                <a:solidFill>
                  <a:srgbClr val="1A6FB0"/>
                </a:solidFill>
                <a:latin typeface="Open Sauce Bold"/>
              </a:rPr>
              <a:t>Tableau Public Resource</a:t>
            </a:r>
            <a:r>
              <a:rPr lang="en-US" sz="2000" dirty="0">
                <a:solidFill>
                  <a:srgbClr val="000000"/>
                </a:solidFill>
                <a:latin typeface="Open Sauce"/>
              </a:rPr>
              <a:t> page. The dataset includes data on the business situation of Superstore businesses from 2011 to 2014</a:t>
            </a:r>
          </a:p>
        </p:txBody>
      </p:sp>
      <p:grpSp>
        <p:nvGrpSpPr>
          <p:cNvPr id="5" name="Group 5"/>
          <p:cNvGrpSpPr/>
          <p:nvPr/>
        </p:nvGrpSpPr>
        <p:grpSpPr>
          <a:xfrm>
            <a:off x="1028700" y="2478323"/>
            <a:ext cx="445749" cy="445749"/>
            <a:chOff x="0" y="0"/>
            <a:chExt cx="594331" cy="594331"/>
          </a:xfrm>
        </p:grpSpPr>
        <p:grpSp>
          <p:nvGrpSpPr>
            <p:cNvPr id="6" name="Group 6"/>
            <p:cNvGrpSpPr/>
            <p:nvPr/>
          </p:nvGrpSpPr>
          <p:grpSpPr>
            <a:xfrm>
              <a:off x="0" y="0"/>
              <a:ext cx="594331" cy="59433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7224"/>
              </a:solidFill>
            </p:spPr>
          </p:sp>
        </p:grpSp>
        <p:sp>
          <p:nvSpPr>
            <p:cNvPr id="8" name="TextBox 8"/>
            <p:cNvSpPr txBox="1"/>
            <p:nvPr/>
          </p:nvSpPr>
          <p:spPr>
            <a:xfrm>
              <a:off x="90835" y="53466"/>
              <a:ext cx="412661" cy="473022"/>
            </a:xfrm>
            <a:prstGeom prst="rect">
              <a:avLst/>
            </a:prstGeom>
          </p:spPr>
          <p:txBody>
            <a:bodyPr lIns="0" tIns="0" rIns="0" bIns="0" rtlCol="0" anchor="t">
              <a:spAutoFit/>
            </a:bodyPr>
            <a:lstStyle/>
            <a:p>
              <a:pPr marL="0" lvl="0" indent="0" algn="ctr">
                <a:lnSpc>
                  <a:spcPts val="2480"/>
                </a:lnSpc>
                <a:spcBef>
                  <a:spcPct val="0"/>
                </a:spcBef>
              </a:pPr>
              <a:r>
                <a:rPr lang="en-US" sz="2000">
                  <a:solidFill>
                    <a:srgbClr val="FFFFFF"/>
                  </a:solidFill>
                  <a:latin typeface="Agrandir Medium"/>
                </a:rPr>
                <a:t>1</a:t>
              </a:r>
            </a:p>
          </p:txBody>
        </p:sp>
      </p:grpSp>
      <p:grpSp>
        <p:nvGrpSpPr>
          <p:cNvPr id="9" name="Group 9"/>
          <p:cNvGrpSpPr/>
          <p:nvPr/>
        </p:nvGrpSpPr>
        <p:grpSpPr>
          <a:xfrm>
            <a:off x="5227942" y="2478323"/>
            <a:ext cx="445749" cy="445749"/>
            <a:chOff x="0" y="0"/>
            <a:chExt cx="594331" cy="594331"/>
          </a:xfrm>
        </p:grpSpPr>
        <p:grpSp>
          <p:nvGrpSpPr>
            <p:cNvPr id="10" name="Group 10"/>
            <p:cNvGrpSpPr/>
            <p:nvPr/>
          </p:nvGrpSpPr>
          <p:grpSpPr>
            <a:xfrm>
              <a:off x="0" y="0"/>
              <a:ext cx="594331" cy="594331"/>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7224"/>
              </a:solidFill>
            </p:spPr>
          </p:sp>
        </p:grpSp>
        <p:sp>
          <p:nvSpPr>
            <p:cNvPr id="12" name="TextBox 12"/>
            <p:cNvSpPr txBox="1"/>
            <p:nvPr/>
          </p:nvSpPr>
          <p:spPr>
            <a:xfrm>
              <a:off x="90835" y="53466"/>
              <a:ext cx="412661" cy="473022"/>
            </a:xfrm>
            <a:prstGeom prst="rect">
              <a:avLst/>
            </a:prstGeom>
          </p:spPr>
          <p:txBody>
            <a:bodyPr lIns="0" tIns="0" rIns="0" bIns="0" rtlCol="0" anchor="t">
              <a:spAutoFit/>
            </a:bodyPr>
            <a:lstStyle/>
            <a:p>
              <a:pPr marL="0" lvl="0" indent="0" algn="ctr">
                <a:lnSpc>
                  <a:spcPts val="2480"/>
                </a:lnSpc>
                <a:spcBef>
                  <a:spcPct val="0"/>
                </a:spcBef>
              </a:pPr>
              <a:r>
                <a:rPr lang="en-US" sz="2000">
                  <a:solidFill>
                    <a:srgbClr val="FFFFFF"/>
                  </a:solidFill>
                  <a:latin typeface="Agrandir Medium"/>
                </a:rPr>
                <a:t>2</a:t>
              </a:r>
            </a:p>
          </p:txBody>
        </p:sp>
      </p:grpSp>
      <p:grpSp>
        <p:nvGrpSpPr>
          <p:cNvPr id="13" name="Group 13"/>
          <p:cNvGrpSpPr/>
          <p:nvPr/>
        </p:nvGrpSpPr>
        <p:grpSpPr>
          <a:xfrm>
            <a:off x="9427183" y="2463559"/>
            <a:ext cx="445749" cy="445749"/>
            <a:chOff x="0" y="0"/>
            <a:chExt cx="594331" cy="594331"/>
          </a:xfrm>
        </p:grpSpPr>
        <p:grpSp>
          <p:nvGrpSpPr>
            <p:cNvPr id="14" name="Group 14"/>
            <p:cNvGrpSpPr/>
            <p:nvPr/>
          </p:nvGrpSpPr>
          <p:grpSpPr>
            <a:xfrm>
              <a:off x="0" y="0"/>
              <a:ext cx="594331" cy="59433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7224"/>
              </a:solidFill>
            </p:spPr>
          </p:sp>
        </p:grpSp>
        <p:sp>
          <p:nvSpPr>
            <p:cNvPr id="16" name="TextBox 16"/>
            <p:cNvSpPr txBox="1"/>
            <p:nvPr/>
          </p:nvSpPr>
          <p:spPr>
            <a:xfrm>
              <a:off x="90835" y="53466"/>
              <a:ext cx="412661" cy="473022"/>
            </a:xfrm>
            <a:prstGeom prst="rect">
              <a:avLst/>
            </a:prstGeom>
          </p:spPr>
          <p:txBody>
            <a:bodyPr lIns="0" tIns="0" rIns="0" bIns="0" rtlCol="0" anchor="t">
              <a:spAutoFit/>
            </a:bodyPr>
            <a:lstStyle/>
            <a:p>
              <a:pPr marL="0" lvl="0" indent="0" algn="ctr">
                <a:lnSpc>
                  <a:spcPts val="2480"/>
                </a:lnSpc>
                <a:spcBef>
                  <a:spcPct val="0"/>
                </a:spcBef>
              </a:pPr>
              <a:r>
                <a:rPr lang="en-US" sz="2000">
                  <a:solidFill>
                    <a:srgbClr val="FFFFFF"/>
                  </a:solidFill>
                  <a:latin typeface="Agrandir Medium"/>
                </a:rPr>
                <a:t>3</a:t>
              </a:r>
            </a:p>
          </p:txBody>
        </p:sp>
      </p:grpSp>
      <p:grpSp>
        <p:nvGrpSpPr>
          <p:cNvPr id="17" name="Group 17"/>
          <p:cNvGrpSpPr/>
          <p:nvPr/>
        </p:nvGrpSpPr>
        <p:grpSpPr>
          <a:xfrm>
            <a:off x="13625782" y="2463559"/>
            <a:ext cx="445749" cy="445749"/>
            <a:chOff x="0" y="0"/>
            <a:chExt cx="594331" cy="594331"/>
          </a:xfrm>
        </p:grpSpPr>
        <p:grpSp>
          <p:nvGrpSpPr>
            <p:cNvPr id="18" name="Group 18"/>
            <p:cNvGrpSpPr/>
            <p:nvPr/>
          </p:nvGrpSpPr>
          <p:grpSpPr>
            <a:xfrm>
              <a:off x="0" y="0"/>
              <a:ext cx="594331" cy="59433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7224"/>
              </a:solidFill>
            </p:spPr>
          </p:sp>
        </p:grpSp>
        <p:sp>
          <p:nvSpPr>
            <p:cNvPr id="20" name="TextBox 20"/>
            <p:cNvSpPr txBox="1"/>
            <p:nvPr/>
          </p:nvSpPr>
          <p:spPr>
            <a:xfrm>
              <a:off x="90835" y="53466"/>
              <a:ext cx="412661" cy="473022"/>
            </a:xfrm>
            <a:prstGeom prst="rect">
              <a:avLst/>
            </a:prstGeom>
          </p:spPr>
          <p:txBody>
            <a:bodyPr lIns="0" tIns="0" rIns="0" bIns="0" rtlCol="0" anchor="t">
              <a:spAutoFit/>
            </a:bodyPr>
            <a:lstStyle/>
            <a:p>
              <a:pPr marL="0" lvl="0" indent="0" algn="ctr">
                <a:lnSpc>
                  <a:spcPts val="2480"/>
                </a:lnSpc>
                <a:spcBef>
                  <a:spcPct val="0"/>
                </a:spcBef>
              </a:pPr>
              <a:r>
                <a:rPr lang="en-US" sz="2000">
                  <a:solidFill>
                    <a:srgbClr val="FFFFFF"/>
                  </a:solidFill>
                  <a:latin typeface="Agrandir Medium"/>
                </a:rPr>
                <a:t>4</a:t>
              </a:r>
            </a:p>
          </p:txBody>
        </p:sp>
      </p:grpSp>
      <p:sp>
        <p:nvSpPr>
          <p:cNvPr id="21" name="TextBox 21"/>
          <p:cNvSpPr txBox="1"/>
          <p:nvPr/>
        </p:nvSpPr>
        <p:spPr>
          <a:xfrm>
            <a:off x="9427183" y="3237382"/>
            <a:ext cx="3488725" cy="937262"/>
          </a:xfrm>
          <a:prstGeom prst="rect">
            <a:avLst/>
          </a:prstGeom>
        </p:spPr>
        <p:txBody>
          <a:bodyPr lIns="0" tIns="0" rIns="0" bIns="0" rtlCol="0" anchor="t">
            <a:spAutoFit/>
          </a:bodyPr>
          <a:lstStyle/>
          <a:p>
            <a:pPr marL="0" lvl="0" indent="0" algn="l">
              <a:lnSpc>
                <a:spcPts val="3719"/>
              </a:lnSpc>
              <a:spcBef>
                <a:spcPct val="0"/>
              </a:spcBef>
            </a:pPr>
            <a:r>
              <a:rPr lang="en-US" sz="2999">
                <a:solidFill>
                  <a:srgbClr val="000000"/>
                </a:solidFill>
                <a:latin typeface="Open Sauce Bold"/>
              </a:rPr>
              <a:t>Determine data availability</a:t>
            </a:r>
          </a:p>
        </p:txBody>
      </p:sp>
      <p:sp>
        <p:nvSpPr>
          <p:cNvPr id="22" name="TextBox 22"/>
          <p:cNvSpPr txBox="1"/>
          <p:nvPr/>
        </p:nvSpPr>
        <p:spPr>
          <a:xfrm>
            <a:off x="9427183" y="4311842"/>
            <a:ext cx="3488725" cy="1054100"/>
          </a:xfrm>
          <a:prstGeom prst="rect">
            <a:avLst/>
          </a:prstGeom>
        </p:spPr>
        <p:txBody>
          <a:bodyPr lIns="0" tIns="0" rIns="0" bIns="0" rtlCol="0" anchor="t">
            <a:spAutoFit/>
          </a:bodyPr>
          <a:lstStyle/>
          <a:p>
            <a:pPr marL="0" lvl="0" indent="0" algn="l">
              <a:lnSpc>
                <a:spcPts val="2800"/>
              </a:lnSpc>
              <a:spcBef>
                <a:spcPct val="0"/>
              </a:spcBef>
            </a:pPr>
            <a:r>
              <a:rPr lang="en-US" sz="2000">
                <a:solidFill>
                  <a:srgbClr val="000000"/>
                </a:solidFill>
                <a:latin typeface="Open Sauce"/>
              </a:rPr>
              <a:t>Check whether we </a:t>
            </a:r>
            <a:r>
              <a:rPr lang="en-US" sz="2000">
                <a:solidFill>
                  <a:srgbClr val="366994"/>
                </a:solidFill>
                <a:latin typeface="Open Sauce Bold"/>
              </a:rPr>
              <a:t>have all the necessary data </a:t>
            </a:r>
            <a:r>
              <a:rPr lang="en-US" sz="2000">
                <a:solidFill>
                  <a:srgbClr val="000000"/>
                </a:solidFill>
                <a:latin typeface="Open Sauce"/>
              </a:rPr>
              <a:t>for our objectives.</a:t>
            </a:r>
          </a:p>
        </p:txBody>
      </p:sp>
      <p:sp>
        <p:nvSpPr>
          <p:cNvPr id="23" name="TextBox 23"/>
          <p:cNvSpPr txBox="1"/>
          <p:nvPr/>
        </p:nvSpPr>
        <p:spPr>
          <a:xfrm>
            <a:off x="13625782" y="4311842"/>
            <a:ext cx="3488725" cy="701675"/>
          </a:xfrm>
          <a:prstGeom prst="rect">
            <a:avLst/>
          </a:prstGeom>
        </p:spPr>
        <p:txBody>
          <a:bodyPr lIns="0" tIns="0" rIns="0" bIns="0" rtlCol="0" anchor="t">
            <a:spAutoFit/>
          </a:bodyPr>
          <a:lstStyle/>
          <a:p>
            <a:pPr marL="0" lvl="0" indent="0" algn="l">
              <a:lnSpc>
                <a:spcPts val="2800"/>
              </a:lnSpc>
              <a:spcBef>
                <a:spcPct val="0"/>
              </a:spcBef>
            </a:pPr>
            <a:r>
              <a:rPr lang="en-US" sz="2000">
                <a:solidFill>
                  <a:srgbClr val="000000"/>
                </a:solidFill>
                <a:latin typeface="Open Sauce"/>
              </a:rPr>
              <a:t>Understand the data variables</a:t>
            </a:r>
          </a:p>
        </p:txBody>
      </p:sp>
      <p:sp>
        <p:nvSpPr>
          <p:cNvPr id="24" name="TextBox 24"/>
          <p:cNvSpPr txBox="1"/>
          <p:nvPr/>
        </p:nvSpPr>
        <p:spPr>
          <a:xfrm>
            <a:off x="5227942" y="3237382"/>
            <a:ext cx="3488725" cy="937262"/>
          </a:xfrm>
          <a:prstGeom prst="rect">
            <a:avLst/>
          </a:prstGeom>
        </p:spPr>
        <p:txBody>
          <a:bodyPr lIns="0" tIns="0" rIns="0" bIns="0" rtlCol="0" anchor="t">
            <a:spAutoFit/>
          </a:bodyPr>
          <a:lstStyle/>
          <a:p>
            <a:pPr marL="0" lvl="0" indent="0" algn="l">
              <a:lnSpc>
                <a:spcPts val="3719"/>
              </a:lnSpc>
              <a:spcBef>
                <a:spcPct val="0"/>
              </a:spcBef>
            </a:pPr>
            <a:r>
              <a:rPr lang="en-US" sz="2999">
                <a:solidFill>
                  <a:srgbClr val="000000"/>
                </a:solidFill>
                <a:latin typeface="Open Sauce Bold"/>
              </a:rPr>
              <a:t>Identify data requirements</a:t>
            </a:r>
          </a:p>
        </p:txBody>
      </p:sp>
      <p:sp>
        <p:nvSpPr>
          <p:cNvPr id="25" name="TextBox 25"/>
          <p:cNvSpPr txBox="1"/>
          <p:nvPr/>
        </p:nvSpPr>
        <p:spPr>
          <a:xfrm>
            <a:off x="5227942" y="4366754"/>
            <a:ext cx="3488725" cy="701675"/>
          </a:xfrm>
          <a:prstGeom prst="rect">
            <a:avLst/>
          </a:prstGeom>
        </p:spPr>
        <p:txBody>
          <a:bodyPr lIns="0" tIns="0" rIns="0" bIns="0" rtlCol="0" anchor="t">
            <a:spAutoFit/>
          </a:bodyPr>
          <a:lstStyle/>
          <a:p>
            <a:pPr marL="0" lvl="0" indent="0" algn="l">
              <a:lnSpc>
                <a:spcPts val="2800"/>
              </a:lnSpc>
              <a:spcBef>
                <a:spcPct val="0"/>
              </a:spcBef>
            </a:pPr>
            <a:r>
              <a:rPr lang="en-US" sz="2000">
                <a:solidFill>
                  <a:srgbClr val="000000"/>
                </a:solidFill>
                <a:latin typeface="Open Sauce"/>
              </a:rPr>
              <a:t>Identify the </a:t>
            </a:r>
            <a:r>
              <a:rPr lang="en-US" sz="2000">
                <a:solidFill>
                  <a:srgbClr val="1A6FB0"/>
                </a:solidFill>
                <a:latin typeface="Open Sauce Bold"/>
              </a:rPr>
              <a:t>Deliverables &amp; Data requirements</a:t>
            </a:r>
          </a:p>
        </p:txBody>
      </p:sp>
      <p:sp>
        <p:nvSpPr>
          <p:cNvPr id="26" name="TextBox 26"/>
          <p:cNvSpPr txBox="1"/>
          <p:nvPr/>
        </p:nvSpPr>
        <p:spPr>
          <a:xfrm>
            <a:off x="13626425" y="3237382"/>
            <a:ext cx="3488725" cy="937262"/>
          </a:xfrm>
          <a:prstGeom prst="rect">
            <a:avLst/>
          </a:prstGeom>
        </p:spPr>
        <p:txBody>
          <a:bodyPr lIns="0" tIns="0" rIns="0" bIns="0" rtlCol="0" anchor="t">
            <a:spAutoFit/>
          </a:bodyPr>
          <a:lstStyle/>
          <a:p>
            <a:pPr marL="0" lvl="0" indent="0" algn="l">
              <a:lnSpc>
                <a:spcPts val="3719"/>
              </a:lnSpc>
              <a:spcBef>
                <a:spcPct val="0"/>
              </a:spcBef>
            </a:pPr>
            <a:r>
              <a:rPr lang="en-US" sz="2999">
                <a:solidFill>
                  <a:srgbClr val="000000"/>
                </a:solidFill>
                <a:latin typeface="Open Sauce Bold"/>
              </a:rPr>
              <a:t>Explore data and characteristics</a:t>
            </a:r>
          </a:p>
        </p:txBody>
      </p:sp>
      <p:sp>
        <p:nvSpPr>
          <p:cNvPr id="27" name="TextBox 27"/>
          <p:cNvSpPr txBox="1"/>
          <p:nvPr/>
        </p:nvSpPr>
        <p:spPr>
          <a:xfrm>
            <a:off x="1028700" y="1057275"/>
            <a:ext cx="16086450" cy="737126"/>
          </a:xfrm>
          <a:prstGeom prst="rect">
            <a:avLst/>
          </a:prstGeom>
        </p:spPr>
        <p:txBody>
          <a:bodyPr lIns="0" tIns="0" rIns="0" bIns="0" rtlCol="0" anchor="t">
            <a:spAutoFit/>
          </a:bodyPr>
          <a:lstStyle/>
          <a:p>
            <a:pPr>
              <a:lnSpc>
                <a:spcPts val="5845"/>
              </a:lnSpc>
            </a:pPr>
            <a:r>
              <a:rPr lang="en-US" sz="5082" dirty="0">
                <a:solidFill>
                  <a:srgbClr val="437224"/>
                </a:solidFill>
                <a:latin typeface="Prata"/>
              </a:rPr>
              <a:t>DATA UNDERSTANDING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CB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63934" y="359090"/>
            <a:ext cx="10360132" cy="9060799"/>
          </a:xfrm>
          <a:prstGeom prst="rect">
            <a:avLst/>
          </a:prstGeom>
        </p:spPr>
      </p:pic>
      <p:sp>
        <p:nvSpPr>
          <p:cNvPr id="3" name="TextBox 3"/>
          <p:cNvSpPr txBox="1"/>
          <p:nvPr/>
        </p:nvSpPr>
        <p:spPr>
          <a:xfrm>
            <a:off x="7289261" y="9650287"/>
            <a:ext cx="3709477" cy="405977"/>
          </a:xfrm>
          <a:prstGeom prst="rect">
            <a:avLst/>
          </a:prstGeom>
        </p:spPr>
        <p:txBody>
          <a:bodyPr lIns="0" tIns="0" rIns="0" bIns="0" rtlCol="0" anchor="t">
            <a:spAutoFit/>
          </a:bodyPr>
          <a:lstStyle/>
          <a:p>
            <a:pPr>
              <a:lnSpc>
                <a:spcPts val="3348"/>
              </a:lnSpc>
            </a:pPr>
            <a:r>
              <a:rPr lang="en-US" sz="2391">
                <a:solidFill>
                  <a:srgbClr val="132532"/>
                </a:solidFill>
                <a:latin typeface="Open Sauce"/>
              </a:rPr>
              <a:t>Data relationship model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32532">
                <a:alpha val="80000"/>
              </a:srgbClr>
            </a:solidFill>
          </p:spPr>
        </p:sp>
      </p:grpSp>
      <p:grpSp>
        <p:nvGrpSpPr>
          <p:cNvPr id="5" name="Group 5"/>
          <p:cNvGrpSpPr/>
          <p:nvPr/>
        </p:nvGrpSpPr>
        <p:grpSpPr>
          <a:xfrm>
            <a:off x="8080711" y="3175839"/>
            <a:ext cx="2126578" cy="212657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495587" cy="495587"/>
          </a:xfrm>
          <a:prstGeom prst="rect">
            <a:avLst/>
          </a:prstGeom>
        </p:spPr>
      </p:pic>
      <p:sp>
        <p:nvSpPr>
          <p:cNvPr id="8" name="TextBox 8"/>
          <p:cNvSpPr txBox="1"/>
          <p:nvPr/>
        </p:nvSpPr>
        <p:spPr>
          <a:xfrm>
            <a:off x="1648872" y="1059006"/>
            <a:ext cx="3478794" cy="358701"/>
          </a:xfrm>
          <a:prstGeom prst="rect">
            <a:avLst/>
          </a:prstGeom>
        </p:spPr>
        <p:txBody>
          <a:bodyPr lIns="0" tIns="0" rIns="0" bIns="0" rtlCol="0" anchor="t">
            <a:spAutoFit/>
          </a:bodyPr>
          <a:lstStyle/>
          <a:p>
            <a:pPr>
              <a:lnSpc>
                <a:spcPts val="2800"/>
              </a:lnSpc>
            </a:pPr>
            <a:r>
              <a:rPr lang="en-US" sz="2000">
                <a:solidFill>
                  <a:srgbClr val="FFFFFF"/>
                </a:solidFill>
                <a:latin typeface="Public Sans Bold"/>
              </a:rPr>
              <a:t>Business Data Analysis</a:t>
            </a:r>
          </a:p>
        </p:txBody>
      </p:sp>
      <p:sp>
        <p:nvSpPr>
          <p:cNvPr id="9" name="TextBox 9"/>
          <p:cNvSpPr txBox="1"/>
          <p:nvPr/>
        </p:nvSpPr>
        <p:spPr>
          <a:xfrm>
            <a:off x="15160437" y="1059006"/>
            <a:ext cx="2098863" cy="358701"/>
          </a:xfrm>
          <a:prstGeom prst="rect">
            <a:avLst/>
          </a:prstGeom>
        </p:spPr>
        <p:txBody>
          <a:bodyPr lIns="0" tIns="0" rIns="0" bIns="0" rtlCol="0" anchor="t">
            <a:spAutoFit/>
          </a:bodyPr>
          <a:lstStyle/>
          <a:p>
            <a:pPr algn="r">
              <a:lnSpc>
                <a:spcPts val="2800"/>
              </a:lnSpc>
            </a:pPr>
            <a:r>
              <a:rPr lang="en-US" sz="2000">
                <a:solidFill>
                  <a:srgbClr val="FFFFFF"/>
                </a:solidFill>
                <a:latin typeface="Public Sans Bold"/>
              </a:rPr>
              <a:t>Group 10</a:t>
            </a:r>
          </a:p>
        </p:txBody>
      </p:sp>
      <p:sp>
        <p:nvSpPr>
          <p:cNvPr id="10" name="TextBox 10"/>
          <p:cNvSpPr txBox="1"/>
          <p:nvPr/>
        </p:nvSpPr>
        <p:spPr>
          <a:xfrm>
            <a:off x="8699087" y="3559055"/>
            <a:ext cx="889827" cy="1226796"/>
          </a:xfrm>
          <a:prstGeom prst="rect">
            <a:avLst/>
          </a:prstGeom>
        </p:spPr>
        <p:txBody>
          <a:bodyPr lIns="0" tIns="0" rIns="0" bIns="0" rtlCol="0" anchor="t">
            <a:spAutoFit/>
          </a:bodyPr>
          <a:lstStyle/>
          <a:p>
            <a:pPr algn="ctr">
              <a:lnSpc>
                <a:spcPts val="10079"/>
              </a:lnSpc>
              <a:spcBef>
                <a:spcPct val="0"/>
              </a:spcBef>
            </a:pPr>
            <a:r>
              <a:rPr lang="en-US" sz="7199">
                <a:solidFill>
                  <a:srgbClr val="1A6FB0"/>
                </a:solidFill>
                <a:latin typeface="Open Sauce Bold"/>
              </a:rPr>
              <a:t>3</a:t>
            </a:r>
          </a:p>
        </p:txBody>
      </p:sp>
      <p:sp>
        <p:nvSpPr>
          <p:cNvPr id="11" name="TextBox 11"/>
          <p:cNvSpPr txBox="1"/>
          <p:nvPr/>
        </p:nvSpPr>
        <p:spPr>
          <a:xfrm>
            <a:off x="2737115" y="6021987"/>
            <a:ext cx="12813771" cy="936117"/>
          </a:xfrm>
          <a:prstGeom prst="rect">
            <a:avLst/>
          </a:prstGeom>
        </p:spPr>
        <p:txBody>
          <a:bodyPr lIns="0" tIns="0" rIns="0" bIns="0" rtlCol="0" anchor="t">
            <a:spAutoFit/>
          </a:bodyPr>
          <a:lstStyle/>
          <a:p>
            <a:pPr algn="ctr">
              <a:lnSpc>
                <a:spcPts val="7878"/>
              </a:lnSpc>
            </a:pPr>
            <a:r>
              <a:rPr lang="en-US" sz="5082">
                <a:solidFill>
                  <a:srgbClr val="FFFFFF"/>
                </a:solidFill>
                <a:latin typeface="Prata"/>
              </a:rPr>
              <a:t>DATA ANALYSIS AND RESULTS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484450"/>
            <a:ext cx="775789" cy="773850"/>
          </a:xfrm>
          <a:prstGeom prst="rect">
            <a:avLst/>
          </a:prstGeom>
        </p:spPr>
      </p:pic>
      <p:pic>
        <p:nvPicPr>
          <p:cNvPr id="3" name="Picture 3"/>
          <p:cNvPicPr>
            <a:picLocks noChangeAspect="1"/>
          </p:cNvPicPr>
          <p:nvPr/>
        </p:nvPicPr>
        <p:blipFill>
          <a:blip r:embed="rId4">
            <a:alphaModFix amt="2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6">
            <a:alphaModFix amt="10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3709294" y="7811781"/>
            <a:ext cx="4605058" cy="2475219"/>
          </a:xfrm>
          <a:prstGeom prst="rect">
            <a:avLst/>
          </a:prstGeom>
        </p:spPr>
      </p:pic>
      <p:pic>
        <p:nvPicPr>
          <p:cNvPr id="5" name="Picture 5"/>
          <p:cNvPicPr>
            <a:picLocks noChangeAspect="1"/>
          </p:cNvPicPr>
          <p:nvPr/>
        </p:nvPicPr>
        <p:blipFill>
          <a:blip r:embed="rId8">
            <a:alphaModFix amt="10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0" y="0"/>
            <a:ext cx="873100" cy="2024580"/>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24121" y="1135307"/>
            <a:ext cx="585174" cy="279420"/>
          </a:xfrm>
          <a:prstGeom prst="rect">
            <a:avLst/>
          </a:prstGeom>
        </p:spPr>
      </p:pic>
      <p:pic>
        <p:nvPicPr>
          <p:cNvPr id="7" name="Picture 7"/>
          <p:cNvPicPr>
            <a:picLocks noChangeAspect="1"/>
          </p:cNvPicPr>
          <p:nvPr/>
        </p:nvPicPr>
        <p:blipFill>
          <a:blip r:embed="rId12"/>
          <a:srcRect r="1150"/>
          <a:stretch>
            <a:fillRect/>
          </a:stretch>
        </p:blipFill>
        <p:spPr>
          <a:xfrm>
            <a:off x="7673883" y="1830436"/>
            <a:ext cx="10133612" cy="7720896"/>
          </a:xfrm>
          <a:prstGeom prst="rect">
            <a:avLst/>
          </a:prstGeom>
        </p:spPr>
      </p:pic>
      <p:sp>
        <p:nvSpPr>
          <p:cNvPr id="8" name="TextBox 8"/>
          <p:cNvSpPr txBox="1"/>
          <p:nvPr/>
        </p:nvSpPr>
        <p:spPr>
          <a:xfrm>
            <a:off x="1028700" y="920741"/>
            <a:ext cx="13999745" cy="737126"/>
          </a:xfrm>
          <a:prstGeom prst="rect">
            <a:avLst/>
          </a:prstGeom>
        </p:spPr>
        <p:txBody>
          <a:bodyPr lIns="0" tIns="0" rIns="0" bIns="0" rtlCol="0" anchor="t">
            <a:spAutoFit/>
          </a:bodyPr>
          <a:lstStyle/>
          <a:p>
            <a:pPr>
              <a:lnSpc>
                <a:spcPts val="5845"/>
              </a:lnSpc>
            </a:pPr>
            <a:r>
              <a:rPr lang="en-US" sz="5082">
                <a:solidFill>
                  <a:srgbClr val="317C47"/>
                </a:solidFill>
                <a:latin typeface="Prata"/>
              </a:rPr>
              <a:t> BUSINESS OVERVIEW ANALYSIS </a:t>
            </a:r>
          </a:p>
        </p:txBody>
      </p:sp>
      <p:sp>
        <p:nvSpPr>
          <p:cNvPr id="9" name="TextBox 9"/>
          <p:cNvSpPr txBox="1"/>
          <p:nvPr/>
        </p:nvSpPr>
        <p:spPr>
          <a:xfrm>
            <a:off x="1207476" y="2553941"/>
            <a:ext cx="5152606" cy="408231"/>
          </a:xfrm>
          <a:prstGeom prst="rect">
            <a:avLst/>
          </a:prstGeom>
        </p:spPr>
        <p:txBody>
          <a:bodyPr lIns="0" tIns="0" rIns="0" bIns="0" rtlCol="0" anchor="t">
            <a:spAutoFit/>
          </a:bodyPr>
          <a:lstStyle/>
          <a:p>
            <a:pPr>
              <a:lnSpc>
                <a:spcPts val="3219"/>
              </a:lnSpc>
            </a:pPr>
            <a:r>
              <a:rPr lang="en-US" sz="2799">
                <a:solidFill>
                  <a:srgbClr val="317C47"/>
                </a:solidFill>
                <a:latin typeface="Prata"/>
              </a:rPr>
              <a:t>Some important metrics</a:t>
            </a:r>
          </a:p>
        </p:txBody>
      </p:sp>
      <p:sp>
        <p:nvSpPr>
          <p:cNvPr id="10" name="TextBox 10"/>
          <p:cNvSpPr txBox="1"/>
          <p:nvPr/>
        </p:nvSpPr>
        <p:spPr>
          <a:xfrm>
            <a:off x="1207476" y="4689648"/>
            <a:ext cx="5152606" cy="408305"/>
          </a:xfrm>
          <a:prstGeom prst="rect">
            <a:avLst/>
          </a:prstGeom>
        </p:spPr>
        <p:txBody>
          <a:bodyPr lIns="0" tIns="0" rIns="0" bIns="0" rtlCol="0" anchor="t">
            <a:spAutoFit/>
          </a:bodyPr>
          <a:lstStyle/>
          <a:p>
            <a:pPr>
              <a:lnSpc>
                <a:spcPts val="3219"/>
              </a:lnSpc>
            </a:pPr>
            <a:r>
              <a:rPr lang="en-US" sz="2799">
                <a:solidFill>
                  <a:srgbClr val="317C47"/>
                </a:solidFill>
                <a:latin typeface="Prata"/>
              </a:rPr>
              <a:t>Chart and Graph</a:t>
            </a:r>
          </a:p>
        </p:txBody>
      </p:sp>
      <p:sp>
        <p:nvSpPr>
          <p:cNvPr id="11" name="TextBox 11"/>
          <p:cNvSpPr txBox="1"/>
          <p:nvPr/>
        </p:nvSpPr>
        <p:spPr>
          <a:xfrm>
            <a:off x="1207476" y="6943934"/>
            <a:ext cx="5152606" cy="408305"/>
          </a:xfrm>
          <a:prstGeom prst="rect">
            <a:avLst/>
          </a:prstGeom>
        </p:spPr>
        <p:txBody>
          <a:bodyPr lIns="0" tIns="0" rIns="0" bIns="0" rtlCol="0" anchor="t">
            <a:spAutoFit/>
          </a:bodyPr>
          <a:lstStyle/>
          <a:p>
            <a:pPr>
              <a:lnSpc>
                <a:spcPts val="3219"/>
              </a:lnSpc>
            </a:pPr>
            <a:r>
              <a:rPr lang="en-US" sz="2799">
                <a:solidFill>
                  <a:srgbClr val="317C47"/>
                </a:solidFill>
                <a:latin typeface="Prata"/>
              </a:rPr>
              <a:t>Filter</a:t>
            </a:r>
          </a:p>
        </p:txBody>
      </p:sp>
      <p:sp>
        <p:nvSpPr>
          <p:cNvPr id="12" name="TextBox 12"/>
          <p:cNvSpPr txBox="1"/>
          <p:nvPr/>
        </p:nvSpPr>
        <p:spPr>
          <a:xfrm>
            <a:off x="1207476" y="3173691"/>
            <a:ext cx="5132352" cy="1506432"/>
          </a:xfrm>
          <a:prstGeom prst="rect">
            <a:avLst/>
          </a:prstGeom>
        </p:spPr>
        <p:txBody>
          <a:bodyPr lIns="0" tIns="0" rIns="0" bIns="0" rtlCol="0" anchor="t">
            <a:spAutoFit/>
          </a:bodyPr>
          <a:lstStyle/>
          <a:p>
            <a:pPr>
              <a:lnSpc>
                <a:spcPts val="3068"/>
              </a:lnSpc>
            </a:pPr>
            <a:r>
              <a:rPr lang="en-US" sz="2191">
                <a:solidFill>
                  <a:srgbClr val="737373"/>
                </a:solidFill>
                <a:latin typeface="Open Sauce"/>
              </a:rPr>
              <a:t>how many customers, how many orders, how many sold, how many products, profit.</a:t>
            </a:r>
          </a:p>
          <a:p>
            <a:pPr>
              <a:lnSpc>
                <a:spcPts val="3068"/>
              </a:lnSpc>
            </a:pPr>
            <a:endParaRPr lang="en-US" sz="2191">
              <a:solidFill>
                <a:srgbClr val="737373"/>
              </a:solidFill>
              <a:latin typeface="Open Sauce"/>
            </a:endParaRPr>
          </a:p>
        </p:txBody>
      </p:sp>
      <p:sp>
        <p:nvSpPr>
          <p:cNvPr id="13" name="TextBox 13"/>
          <p:cNvSpPr txBox="1"/>
          <p:nvPr/>
        </p:nvSpPr>
        <p:spPr>
          <a:xfrm>
            <a:off x="1207476" y="5309436"/>
            <a:ext cx="5132352" cy="1125432"/>
          </a:xfrm>
          <a:prstGeom prst="rect">
            <a:avLst/>
          </a:prstGeom>
        </p:spPr>
        <p:txBody>
          <a:bodyPr lIns="0" tIns="0" rIns="0" bIns="0" rtlCol="0" anchor="t">
            <a:spAutoFit/>
          </a:bodyPr>
          <a:lstStyle/>
          <a:p>
            <a:pPr>
              <a:lnSpc>
                <a:spcPts val="3068"/>
              </a:lnSpc>
            </a:pPr>
            <a:r>
              <a:rPr lang="en-US" sz="2191">
                <a:solidFill>
                  <a:srgbClr val="737373"/>
                </a:solidFill>
                <a:latin typeface="Open Sauce"/>
              </a:rPr>
              <a:t>Statistics of sales &amp; profit and sales &amp; profit by category, by segment, by quarters of the year.</a:t>
            </a:r>
          </a:p>
        </p:txBody>
      </p:sp>
      <p:sp>
        <p:nvSpPr>
          <p:cNvPr id="14" name="TextBox 14"/>
          <p:cNvSpPr txBox="1"/>
          <p:nvPr/>
        </p:nvSpPr>
        <p:spPr>
          <a:xfrm>
            <a:off x="1207476" y="7563722"/>
            <a:ext cx="5132352" cy="363432"/>
          </a:xfrm>
          <a:prstGeom prst="rect">
            <a:avLst/>
          </a:prstGeom>
        </p:spPr>
        <p:txBody>
          <a:bodyPr lIns="0" tIns="0" rIns="0" bIns="0" rtlCol="0" anchor="t">
            <a:spAutoFit/>
          </a:bodyPr>
          <a:lstStyle/>
          <a:p>
            <a:pPr>
              <a:lnSpc>
                <a:spcPts val="3068"/>
              </a:lnSpc>
            </a:pPr>
            <a:r>
              <a:rPr lang="en-US" sz="2191">
                <a:solidFill>
                  <a:srgbClr val="737373"/>
                </a:solidFill>
                <a:latin typeface="Open Sauce"/>
              </a:rPr>
              <a:t>by years, by months, by region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sp>
        <p:nvSpPr>
          <p:cNvPr id="3" name="TextBox 3"/>
          <p:cNvSpPr txBox="1"/>
          <p:nvPr/>
        </p:nvSpPr>
        <p:spPr>
          <a:xfrm>
            <a:off x="1028700" y="3881654"/>
            <a:ext cx="8115300" cy="1335256"/>
          </a:xfrm>
          <a:prstGeom prst="rect">
            <a:avLst/>
          </a:prstGeom>
        </p:spPr>
        <p:txBody>
          <a:bodyPr lIns="0" tIns="0" rIns="0" bIns="0" rtlCol="0" anchor="t">
            <a:spAutoFit/>
          </a:bodyPr>
          <a:lstStyle/>
          <a:p>
            <a:pPr marL="431801" lvl="1" indent="-215900" algn="l">
              <a:lnSpc>
                <a:spcPts val="3660"/>
              </a:lnSpc>
              <a:buFont typeface="Arial"/>
              <a:buChar char="•"/>
            </a:pPr>
            <a:r>
              <a:rPr lang="en-US" sz="2000" spc="10">
                <a:solidFill>
                  <a:srgbClr val="000000"/>
                </a:solidFill>
                <a:latin typeface="Open Sauce"/>
              </a:rPr>
              <a:t>Giving an overview of core business indicators, helping management easily understand the general business situation.</a:t>
            </a:r>
          </a:p>
        </p:txBody>
      </p:sp>
      <p:sp>
        <p:nvSpPr>
          <p:cNvPr id="4" name="TextBox 4"/>
          <p:cNvSpPr txBox="1"/>
          <p:nvPr/>
        </p:nvSpPr>
        <p:spPr>
          <a:xfrm>
            <a:off x="10004594" y="4025729"/>
            <a:ext cx="7114035" cy="1335256"/>
          </a:xfrm>
          <a:prstGeom prst="rect">
            <a:avLst/>
          </a:prstGeom>
        </p:spPr>
        <p:txBody>
          <a:bodyPr lIns="0" tIns="0" rIns="0" bIns="0" rtlCol="0" anchor="t">
            <a:spAutoFit/>
          </a:bodyPr>
          <a:lstStyle/>
          <a:p>
            <a:pPr marL="431801" lvl="1" indent="-215900">
              <a:lnSpc>
                <a:spcPts val="3660"/>
              </a:lnSpc>
              <a:buFont typeface="Arial"/>
              <a:buChar char="•"/>
            </a:pPr>
            <a:r>
              <a:rPr lang="en-US" sz="2000" spc="10">
                <a:solidFill>
                  <a:srgbClr val="000000"/>
                </a:solidFill>
                <a:latin typeface="Open Sauce"/>
              </a:rPr>
              <a:t>Develop a combination of comparing actual business metrics and business KPIs</a:t>
            </a:r>
          </a:p>
          <a:p>
            <a:pPr algn="l">
              <a:lnSpc>
                <a:spcPts val="3660"/>
              </a:lnSpc>
            </a:pPr>
            <a:endParaRPr lang="en-US" sz="2000" spc="10">
              <a:solidFill>
                <a:srgbClr val="000000"/>
              </a:solidFill>
              <a:latin typeface="Open Sauce"/>
            </a:endParaRPr>
          </a:p>
        </p:txBody>
      </p:sp>
      <p:grpSp>
        <p:nvGrpSpPr>
          <p:cNvPr id="5" name="Group 5"/>
          <p:cNvGrpSpPr/>
          <p:nvPr/>
        </p:nvGrpSpPr>
        <p:grpSpPr>
          <a:xfrm>
            <a:off x="1028700" y="2162597"/>
            <a:ext cx="8757283" cy="845562"/>
            <a:chOff x="0" y="0"/>
            <a:chExt cx="55637568" cy="5372100"/>
          </a:xfrm>
        </p:grpSpPr>
        <p:sp>
          <p:nvSpPr>
            <p:cNvPr id="6" name="Freeform 6"/>
            <p:cNvSpPr/>
            <p:nvPr/>
          </p:nvSpPr>
          <p:spPr>
            <a:xfrm>
              <a:off x="0" y="0"/>
              <a:ext cx="55637565" cy="5372100"/>
            </a:xfrm>
            <a:custGeom>
              <a:avLst/>
              <a:gdLst/>
              <a:ahLst/>
              <a:cxnLst/>
              <a:rect l="l" t="t" r="r" b="b"/>
              <a:pathLst>
                <a:path w="55637565" h="5372100">
                  <a:moveTo>
                    <a:pt x="54086900" y="0"/>
                  </a:moveTo>
                  <a:lnTo>
                    <a:pt x="1550670" y="0"/>
                  </a:lnTo>
                  <a:lnTo>
                    <a:pt x="0" y="2686050"/>
                  </a:lnTo>
                  <a:lnTo>
                    <a:pt x="1550670" y="5372100"/>
                  </a:lnTo>
                  <a:lnTo>
                    <a:pt x="54086900" y="5372100"/>
                  </a:lnTo>
                  <a:lnTo>
                    <a:pt x="55637565" y="2686050"/>
                  </a:lnTo>
                  <a:lnTo>
                    <a:pt x="54086900" y="0"/>
                  </a:lnTo>
                  <a:close/>
                </a:path>
              </a:pathLst>
            </a:custGeom>
            <a:solidFill>
              <a:srgbClr val="709954"/>
            </a:solidFill>
          </p:spPr>
        </p:sp>
      </p:grpSp>
      <p:grpSp>
        <p:nvGrpSpPr>
          <p:cNvPr id="7" name="Group 7"/>
          <p:cNvGrpSpPr/>
          <p:nvPr/>
        </p:nvGrpSpPr>
        <p:grpSpPr>
          <a:xfrm>
            <a:off x="9144000" y="2162597"/>
            <a:ext cx="8115300" cy="845562"/>
            <a:chOff x="0" y="0"/>
            <a:chExt cx="51558866" cy="5372100"/>
          </a:xfrm>
        </p:grpSpPr>
        <p:sp>
          <p:nvSpPr>
            <p:cNvPr id="8" name="Freeform 8"/>
            <p:cNvSpPr/>
            <p:nvPr/>
          </p:nvSpPr>
          <p:spPr>
            <a:xfrm>
              <a:off x="0" y="0"/>
              <a:ext cx="51558865" cy="5372100"/>
            </a:xfrm>
            <a:custGeom>
              <a:avLst/>
              <a:gdLst/>
              <a:ahLst/>
              <a:cxnLst/>
              <a:rect l="l" t="t" r="r" b="b"/>
              <a:pathLst>
                <a:path w="51558865" h="5372100">
                  <a:moveTo>
                    <a:pt x="50008197" y="0"/>
                  </a:moveTo>
                  <a:lnTo>
                    <a:pt x="1550670" y="0"/>
                  </a:lnTo>
                  <a:lnTo>
                    <a:pt x="0" y="2686050"/>
                  </a:lnTo>
                  <a:lnTo>
                    <a:pt x="1550670" y="5372100"/>
                  </a:lnTo>
                  <a:lnTo>
                    <a:pt x="50008197" y="5372100"/>
                  </a:lnTo>
                  <a:lnTo>
                    <a:pt x="51558865" y="2686050"/>
                  </a:lnTo>
                  <a:lnTo>
                    <a:pt x="50008197" y="0"/>
                  </a:lnTo>
                  <a:close/>
                </a:path>
              </a:pathLst>
            </a:custGeom>
            <a:solidFill>
              <a:srgbClr val="556A96"/>
            </a:solidFill>
          </p:spPr>
        </p:sp>
      </p:grpSp>
      <p:sp>
        <p:nvSpPr>
          <p:cNvPr id="9" name="AutoShape 9"/>
          <p:cNvSpPr/>
          <p:nvPr/>
        </p:nvSpPr>
        <p:spPr>
          <a:xfrm rot="5400000" flipV="1">
            <a:off x="7367132" y="5576435"/>
            <a:ext cx="4149976" cy="13359"/>
          </a:xfrm>
          <a:prstGeom prst="line">
            <a:avLst/>
          </a:prstGeom>
          <a:ln w="9525" cap="flat">
            <a:solidFill>
              <a:srgbClr val="A6A6A6"/>
            </a:solidFill>
            <a:prstDash val="solid"/>
            <a:headEnd type="none" w="sm" len="sm"/>
            <a:tailEnd type="none" w="sm" len="sm"/>
          </a:ln>
        </p:spPr>
      </p:sp>
      <p:sp>
        <p:nvSpPr>
          <p:cNvPr id="10" name="TextBox 10"/>
          <p:cNvSpPr txBox="1"/>
          <p:nvPr/>
        </p:nvSpPr>
        <p:spPr>
          <a:xfrm>
            <a:off x="4811961" y="2390221"/>
            <a:ext cx="3445917" cy="400050"/>
          </a:xfrm>
          <a:prstGeom prst="rect">
            <a:avLst/>
          </a:prstGeom>
        </p:spPr>
        <p:txBody>
          <a:bodyPr lIns="0" tIns="0" rIns="0" bIns="0" rtlCol="0" anchor="t">
            <a:spAutoFit/>
          </a:bodyPr>
          <a:lstStyle/>
          <a:p>
            <a:pPr>
              <a:lnSpc>
                <a:spcPts val="3120"/>
              </a:lnSpc>
            </a:pPr>
            <a:r>
              <a:rPr lang="en-US" sz="2600">
                <a:solidFill>
                  <a:srgbClr val="FFFFFF"/>
                </a:solidFill>
                <a:latin typeface="Fira Sans Medium"/>
              </a:rPr>
              <a:t>Evaluate</a:t>
            </a:r>
          </a:p>
        </p:txBody>
      </p:sp>
      <p:sp>
        <p:nvSpPr>
          <p:cNvPr id="11" name="TextBox 11"/>
          <p:cNvSpPr txBox="1"/>
          <p:nvPr/>
        </p:nvSpPr>
        <p:spPr>
          <a:xfrm>
            <a:off x="9785983" y="2342204"/>
            <a:ext cx="3775629" cy="400050"/>
          </a:xfrm>
          <a:prstGeom prst="rect">
            <a:avLst/>
          </a:prstGeom>
        </p:spPr>
        <p:txBody>
          <a:bodyPr lIns="0" tIns="0" rIns="0" bIns="0" rtlCol="0" anchor="t">
            <a:spAutoFit/>
          </a:bodyPr>
          <a:lstStyle/>
          <a:p>
            <a:pPr marL="0" lvl="0" indent="0" algn="l">
              <a:lnSpc>
                <a:spcPts val="3120"/>
              </a:lnSpc>
              <a:spcBef>
                <a:spcPct val="0"/>
              </a:spcBef>
            </a:pPr>
            <a:r>
              <a:rPr lang="en-US" sz="2600">
                <a:solidFill>
                  <a:srgbClr val="FFFFFF"/>
                </a:solidFill>
                <a:latin typeface="Fira Sans Medium"/>
              </a:rPr>
              <a:t>Development Suggestion</a:t>
            </a:r>
          </a:p>
        </p:txBody>
      </p:sp>
      <p:sp>
        <p:nvSpPr>
          <p:cNvPr id="12" name="TextBox 12"/>
          <p:cNvSpPr txBox="1"/>
          <p:nvPr/>
        </p:nvSpPr>
        <p:spPr>
          <a:xfrm>
            <a:off x="1028700" y="920741"/>
            <a:ext cx="13999745" cy="737126"/>
          </a:xfrm>
          <a:prstGeom prst="rect">
            <a:avLst/>
          </a:prstGeom>
        </p:spPr>
        <p:txBody>
          <a:bodyPr lIns="0" tIns="0" rIns="0" bIns="0" rtlCol="0" anchor="t">
            <a:spAutoFit/>
          </a:bodyPr>
          <a:lstStyle/>
          <a:p>
            <a:pPr>
              <a:lnSpc>
                <a:spcPts val="5845"/>
              </a:lnSpc>
            </a:pPr>
            <a:r>
              <a:rPr lang="en-US" sz="5082">
                <a:solidFill>
                  <a:srgbClr val="317C47"/>
                </a:solidFill>
                <a:latin typeface="Prata"/>
              </a:rPr>
              <a:t> BUSINESS OVERVIEW ANALYSIS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484450"/>
            <a:ext cx="775789" cy="773850"/>
          </a:xfrm>
          <a:prstGeom prst="rect">
            <a:avLst/>
          </a:prstGeom>
        </p:spPr>
      </p:pic>
      <p:pic>
        <p:nvPicPr>
          <p:cNvPr id="3" name="Picture 3"/>
          <p:cNvPicPr>
            <a:picLocks noChangeAspect="1"/>
          </p:cNvPicPr>
          <p:nvPr/>
        </p:nvPicPr>
        <p:blipFill>
          <a:blip r:embed="rId4">
            <a:alphaModFix amt="2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6">
            <a:alphaModFix amt="10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0" y="0"/>
            <a:ext cx="873100" cy="2024580"/>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69980" y="872580"/>
            <a:ext cx="585174" cy="279420"/>
          </a:xfrm>
          <a:prstGeom prst="rect">
            <a:avLst/>
          </a:prstGeom>
        </p:spPr>
      </p:pic>
      <p:pic>
        <p:nvPicPr>
          <p:cNvPr id="6" name="Picture 6"/>
          <p:cNvPicPr>
            <a:picLocks noChangeAspect="1"/>
          </p:cNvPicPr>
          <p:nvPr/>
        </p:nvPicPr>
        <p:blipFill>
          <a:blip r:embed="rId10"/>
          <a:srcRect l="277" r="277"/>
          <a:stretch>
            <a:fillRect/>
          </a:stretch>
        </p:blipFill>
        <p:spPr>
          <a:xfrm>
            <a:off x="873100" y="1591514"/>
            <a:ext cx="11750472" cy="7503224"/>
          </a:xfrm>
          <a:prstGeom prst="rect">
            <a:avLst/>
          </a:prstGeom>
        </p:spPr>
      </p:pic>
      <p:sp>
        <p:nvSpPr>
          <p:cNvPr id="7" name="TextBox 7"/>
          <p:cNvSpPr txBox="1"/>
          <p:nvPr/>
        </p:nvSpPr>
        <p:spPr>
          <a:xfrm>
            <a:off x="1028700" y="537965"/>
            <a:ext cx="13999745" cy="737052"/>
          </a:xfrm>
          <a:prstGeom prst="rect">
            <a:avLst/>
          </a:prstGeom>
        </p:spPr>
        <p:txBody>
          <a:bodyPr lIns="0" tIns="0" rIns="0" bIns="0" rtlCol="0" anchor="t">
            <a:spAutoFit/>
          </a:bodyPr>
          <a:lstStyle/>
          <a:p>
            <a:pPr>
              <a:lnSpc>
                <a:spcPts val="5845"/>
              </a:lnSpc>
            </a:pPr>
            <a:r>
              <a:rPr lang="en-US" sz="5082">
                <a:solidFill>
                  <a:srgbClr val="317C47"/>
                </a:solidFill>
                <a:latin typeface="Prata"/>
              </a:rPr>
              <a:t>SALES &amp; PROFIT ANALYSIS</a:t>
            </a:r>
          </a:p>
        </p:txBody>
      </p:sp>
      <p:sp>
        <p:nvSpPr>
          <p:cNvPr id="8" name="TextBox 8"/>
          <p:cNvSpPr txBox="1"/>
          <p:nvPr/>
        </p:nvSpPr>
        <p:spPr>
          <a:xfrm>
            <a:off x="12864605" y="1601039"/>
            <a:ext cx="5152606" cy="408231"/>
          </a:xfrm>
          <a:prstGeom prst="rect">
            <a:avLst/>
          </a:prstGeom>
        </p:spPr>
        <p:txBody>
          <a:bodyPr lIns="0" tIns="0" rIns="0" bIns="0" rtlCol="0" anchor="t">
            <a:spAutoFit/>
          </a:bodyPr>
          <a:lstStyle/>
          <a:p>
            <a:pPr>
              <a:lnSpc>
                <a:spcPts val="3219"/>
              </a:lnSpc>
            </a:pPr>
            <a:r>
              <a:rPr lang="en-US" sz="2400" dirty="0">
                <a:solidFill>
                  <a:srgbClr val="437224"/>
                </a:solidFill>
                <a:latin typeface="Prata"/>
              </a:rPr>
              <a:t>Key metrics</a:t>
            </a:r>
          </a:p>
        </p:txBody>
      </p:sp>
      <p:sp>
        <p:nvSpPr>
          <p:cNvPr id="9" name="TextBox 9"/>
          <p:cNvSpPr txBox="1"/>
          <p:nvPr/>
        </p:nvSpPr>
        <p:spPr>
          <a:xfrm>
            <a:off x="12864605" y="3341630"/>
            <a:ext cx="5152606" cy="408231"/>
          </a:xfrm>
          <a:prstGeom prst="rect">
            <a:avLst/>
          </a:prstGeom>
        </p:spPr>
        <p:txBody>
          <a:bodyPr lIns="0" tIns="0" rIns="0" bIns="0" rtlCol="0" anchor="t">
            <a:spAutoFit/>
          </a:bodyPr>
          <a:lstStyle/>
          <a:p>
            <a:pPr>
              <a:lnSpc>
                <a:spcPts val="3219"/>
              </a:lnSpc>
            </a:pPr>
            <a:r>
              <a:rPr lang="en-US" sz="2400">
                <a:solidFill>
                  <a:srgbClr val="437224"/>
                </a:solidFill>
                <a:latin typeface="Prata"/>
              </a:rPr>
              <a:t>Identification</a:t>
            </a:r>
          </a:p>
        </p:txBody>
      </p:sp>
      <p:sp>
        <p:nvSpPr>
          <p:cNvPr id="10" name="TextBox 10"/>
          <p:cNvSpPr txBox="1"/>
          <p:nvPr/>
        </p:nvSpPr>
        <p:spPr>
          <a:xfrm>
            <a:off x="12864605" y="4864287"/>
            <a:ext cx="5152606" cy="408231"/>
          </a:xfrm>
          <a:prstGeom prst="rect">
            <a:avLst/>
          </a:prstGeom>
        </p:spPr>
        <p:txBody>
          <a:bodyPr lIns="0" tIns="0" rIns="0" bIns="0" rtlCol="0" anchor="t">
            <a:spAutoFit/>
          </a:bodyPr>
          <a:lstStyle/>
          <a:p>
            <a:pPr>
              <a:lnSpc>
                <a:spcPts val="3219"/>
              </a:lnSpc>
            </a:pPr>
            <a:r>
              <a:rPr lang="en-US" sz="2400">
                <a:solidFill>
                  <a:srgbClr val="437224"/>
                </a:solidFill>
                <a:latin typeface="Prata"/>
              </a:rPr>
              <a:t>Data visualization</a:t>
            </a:r>
          </a:p>
        </p:txBody>
      </p:sp>
      <p:sp>
        <p:nvSpPr>
          <p:cNvPr id="11" name="TextBox 11"/>
          <p:cNvSpPr txBox="1"/>
          <p:nvPr/>
        </p:nvSpPr>
        <p:spPr>
          <a:xfrm>
            <a:off x="12864605" y="2156237"/>
            <a:ext cx="5132352" cy="1108847"/>
          </a:xfrm>
          <a:prstGeom prst="rect">
            <a:avLst/>
          </a:prstGeom>
        </p:spPr>
        <p:txBody>
          <a:bodyPr lIns="0" tIns="0" rIns="0" bIns="0" rtlCol="0" anchor="t">
            <a:spAutoFit/>
          </a:bodyPr>
          <a:lstStyle/>
          <a:p>
            <a:pPr>
              <a:lnSpc>
                <a:spcPts val="2928"/>
              </a:lnSpc>
            </a:pPr>
            <a:r>
              <a:rPr lang="en-US" sz="2000">
                <a:solidFill>
                  <a:srgbClr val="737373"/>
                </a:solidFill>
                <a:latin typeface="Open Sauce"/>
              </a:rPr>
              <a:t>Profit Ratio, Sales MoM (%), Profit MoM (%), Sales YoY (%), Profit YoY (%)</a:t>
            </a:r>
          </a:p>
          <a:p>
            <a:pPr>
              <a:lnSpc>
                <a:spcPts val="2928"/>
              </a:lnSpc>
            </a:pPr>
            <a:endParaRPr lang="en-US" sz="2000">
              <a:solidFill>
                <a:srgbClr val="737373"/>
              </a:solidFill>
              <a:latin typeface="Open Sauce"/>
            </a:endParaRPr>
          </a:p>
        </p:txBody>
      </p:sp>
      <p:sp>
        <p:nvSpPr>
          <p:cNvPr id="12" name="TextBox 12"/>
          <p:cNvSpPr txBox="1"/>
          <p:nvPr/>
        </p:nvSpPr>
        <p:spPr>
          <a:xfrm>
            <a:off x="12864605" y="3834844"/>
            <a:ext cx="5293354" cy="737397"/>
          </a:xfrm>
          <a:prstGeom prst="rect">
            <a:avLst/>
          </a:prstGeom>
        </p:spPr>
        <p:txBody>
          <a:bodyPr lIns="0" tIns="0" rIns="0" bIns="0" rtlCol="0" anchor="t">
            <a:spAutoFit/>
          </a:bodyPr>
          <a:lstStyle/>
          <a:p>
            <a:pPr>
              <a:lnSpc>
                <a:spcPts val="2928"/>
              </a:lnSpc>
            </a:pPr>
            <a:r>
              <a:rPr lang="en-US" sz="2000">
                <a:solidFill>
                  <a:srgbClr val="737373"/>
                </a:solidFill>
                <a:latin typeface="Open Sauce"/>
              </a:rPr>
              <a:t>Sales are blue; Profit is Orange and Profit Ratio is shown in green</a:t>
            </a:r>
          </a:p>
        </p:txBody>
      </p:sp>
      <p:sp>
        <p:nvSpPr>
          <p:cNvPr id="13" name="TextBox 13"/>
          <p:cNvSpPr txBox="1"/>
          <p:nvPr/>
        </p:nvSpPr>
        <p:spPr>
          <a:xfrm>
            <a:off x="12723857" y="5358243"/>
            <a:ext cx="5293354" cy="1108847"/>
          </a:xfrm>
          <a:prstGeom prst="rect">
            <a:avLst/>
          </a:prstGeom>
        </p:spPr>
        <p:txBody>
          <a:bodyPr lIns="0" tIns="0" rIns="0" bIns="0" rtlCol="0" anchor="t">
            <a:spAutoFit/>
          </a:bodyPr>
          <a:lstStyle/>
          <a:p>
            <a:pPr marL="451589" lvl="1" indent="-225795">
              <a:lnSpc>
                <a:spcPts val="2928"/>
              </a:lnSpc>
              <a:buFont typeface="Arial"/>
              <a:buChar char="•"/>
            </a:pPr>
            <a:r>
              <a:rPr lang="en-US" sz="2000">
                <a:solidFill>
                  <a:srgbClr val="737373"/>
                </a:solidFill>
                <a:latin typeface="Open Sauce"/>
              </a:rPr>
              <a:t>The mixed chart illustrates the changes in total sales and profit ratio over 4 years </a:t>
            </a:r>
          </a:p>
        </p:txBody>
      </p:sp>
      <p:sp>
        <p:nvSpPr>
          <p:cNvPr id="14" name="TextBox 14"/>
          <p:cNvSpPr txBox="1"/>
          <p:nvPr/>
        </p:nvSpPr>
        <p:spPr>
          <a:xfrm>
            <a:off x="12723857" y="6578925"/>
            <a:ext cx="5293354" cy="709810"/>
          </a:xfrm>
          <a:prstGeom prst="rect">
            <a:avLst/>
          </a:prstGeom>
        </p:spPr>
        <p:txBody>
          <a:bodyPr lIns="0" tIns="0" rIns="0" bIns="0" rtlCol="0" anchor="t">
            <a:spAutoFit/>
          </a:bodyPr>
          <a:lstStyle/>
          <a:p>
            <a:pPr marL="451589" lvl="1" indent="-225795">
              <a:lnSpc>
                <a:spcPts val="2928"/>
              </a:lnSpc>
              <a:buFont typeface="Arial"/>
              <a:buChar char="•"/>
            </a:pPr>
            <a:r>
              <a:rPr lang="en-US" sz="2000">
                <a:solidFill>
                  <a:srgbClr val="737373"/>
                </a:solidFill>
                <a:latin typeface="Open Sauce"/>
              </a:rPr>
              <a:t>The line chart visualizes the fluctuations in sales and profit in detail</a:t>
            </a:r>
          </a:p>
        </p:txBody>
      </p:sp>
      <p:sp>
        <p:nvSpPr>
          <p:cNvPr id="15" name="TextBox 15"/>
          <p:cNvSpPr txBox="1"/>
          <p:nvPr/>
        </p:nvSpPr>
        <p:spPr>
          <a:xfrm>
            <a:off x="12703603" y="7506095"/>
            <a:ext cx="5293354" cy="737397"/>
          </a:xfrm>
          <a:prstGeom prst="rect">
            <a:avLst/>
          </a:prstGeom>
        </p:spPr>
        <p:txBody>
          <a:bodyPr lIns="0" tIns="0" rIns="0" bIns="0" rtlCol="0" anchor="t">
            <a:spAutoFit/>
          </a:bodyPr>
          <a:lstStyle/>
          <a:p>
            <a:pPr marL="451589" lvl="1" indent="-225795">
              <a:lnSpc>
                <a:spcPts val="2928"/>
              </a:lnSpc>
              <a:buFont typeface="Arial"/>
              <a:buChar char="•"/>
            </a:pPr>
            <a:r>
              <a:rPr lang="en-US" sz="2000" dirty="0">
                <a:solidFill>
                  <a:srgbClr val="737373"/>
                </a:solidFill>
                <a:latin typeface="Open Sauce"/>
              </a:rPr>
              <a:t>The bar chart shows the sales and profits of the product category</a:t>
            </a:r>
          </a:p>
        </p:txBody>
      </p:sp>
      <p:sp>
        <p:nvSpPr>
          <p:cNvPr id="16" name="TextBox 16"/>
          <p:cNvSpPr txBox="1"/>
          <p:nvPr/>
        </p:nvSpPr>
        <p:spPr>
          <a:xfrm>
            <a:off x="12723857" y="8442802"/>
            <a:ext cx="5293354" cy="1108847"/>
          </a:xfrm>
          <a:prstGeom prst="rect">
            <a:avLst/>
          </a:prstGeom>
        </p:spPr>
        <p:txBody>
          <a:bodyPr lIns="0" tIns="0" rIns="0" bIns="0" rtlCol="0" anchor="t">
            <a:spAutoFit/>
          </a:bodyPr>
          <a:lstStyle/>
          <a:p>
            <a:pPr marL="451589" lvl="1" indent="-225795">
              <a:lnSpc>
                <a:spcPts val="2928"/>
              </a:lnSpc>
              <a:buFont typeface="Arial"/>
              <a:buChar char="•"/>
            </a:pPr>
            <a:r>
              <a:rPr lang="en-US" sz="2000" dirty="0">
                <a:solidFill>
                  <a:srgbClr val="737373"/>
                </a:solidFill>
                <a:latin typeface="Open Sauce"/>
              </a:rPr>
              <a:t>A table shows the growth/ decrease of sales and profit margin month over month for all four years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sp>
        <p:nvSpPr>
          <p:cNvPr id="3" name="TextBox 3"/>
          <p:cNvSpPr txBox="1"/>
          <p:nvPr/>
        </p:nvSpPr>
        <p:spPr>
          <a:xfrm>
            <a:off x="1389579" y="3177460"/>
            <a:ext cx="7114035" cy="1749053"/>
          </a:xfrm>
          <a:prstGeom prst="rect">
            <a:avLst/>
          </a:prstGeom>
        </p:spPr>
        <p:txBody>
          <a:bodyPr lIns="0" tIns="0" rIns="0" bIns="0" rtlCol="0" anchor="t">
            <a:spAutoFit/>
          </a:bodyPr>
          <a:lstStyle/>
          <a:p>
            <a:pPr marL="431796" lvl="1" indent="-215898" algn="l">
              <a:lnSpc>
                <a:spcPts val="2799"/>
              </a:lnSpc>
              <a:spcBef>
                <a:spcPct val="0"/>
              </a:spcBef>
              <a:buFont typeface="Arial"/>
              <a:buChar char="•"/>
            </a:pPr>
            <a:r>
              <a:rPr lang="en-US" sz="1999" spc="9">
                <a:solidFill>
                  <a:srgbClr val="000000"/>
                </a:solidFill>
                <a:latin typeface="Open Sauce"/>
              </a:rPr>
              <a:t>Sales tended to grow strongly after 2012 while the profit ratio decreased slightly, indicating that the company's strategy to boost sales is appropriate and correct. However, the company needs to pay more attention to the strategy for profit</a:t>
            </a:r>
          </a:p>
        </p:txBody>
      </p:sp>
      <p:sp>
        <p:nvSpPr>
          <p:cNvPr id="4" name="TextBox 4"/>
          <p:cNvSpPr txBox="1"/>
          <p:nvPr/>
        </p:nvSpPr>
        <p:spPr>
          <a:xfrm>
            <a:off x="8736418" y="3177460"/>
            <a:ext cx="8280496" cy="1749053"/>
          </a:xfrm>
          <a:prstGeom prst="rect">
            <a:avLst/>
          </a:prstGeom>
        </p:spPr>
        <p:txBody>
          <a:bodyPr lIns="0" tIns="0" rIns="0" bIns="0" rtlCol="0" anchor="t">
            <a:spAutoFit/>
          </a:bodyPr>
          <a:lstStyle/>
          <a:p>
            <a:pPr marL="431796" lvl="1" indent="-215898" algn="l">
              <a:lnSpc>
                <a:spcPts val="2799"/>
              </a:lnSpc>
              <a:buFont typeface="Arial"/>
              <a:buChar char="•"/>
            </a:pPr>
            <a:r>
              <a:rPr lang="en-US" sz="1999" spc="9">
                <a:solidFill>
                  <a:srgbClr val="000000"/>
                </a:solidFill>
                <a:latin typeface="Open Sauce"/>
              </a:rPr>
              <a:t>The company's strategy should focus on both sales and profit growth. It may not be worth focusing any efforts on customers who generate low sales and low profits. Thus, retarget customers as well as potential customers that provide high sales - high profit and low sales - high profit</a:t>
            </a:r>
          </a:p>
        </p:txBody>
      </p:sp>
      <p:sp>
        <p:nvSpPr>
          <p:cNvPr id="5" name="TextBox 5"/>
          <p:cNvSpPr txBox="1"/>
          <p:nvPr/>
        </p:nvSpPr>
        <p:spPr>
          <a:xfrm>
            <a:off x="8736395" y="5002713"/>
            <a:ext cx="8280496" cy="4316566"/>
          </a:xfrm>
          <a:prstGeom prst="rect">
            <a:avLst/>
          </a:prstGeom>
        </p:spPr>
        <p:txBody>
          <a:bodyPr lIns="0" tIns="0" rIns="0" bIns="0" rtlCol="0" anchor="t">
            <a:spAutoFit/>
          </a:bodyPr>
          <a:lstStyle/>
          <a:p>
            <a:pPr marL="431796" lvl="1" indent="-215898">
              <a:lnSpc>
                <a:spcPts val="2919"/>
              </a:lnSpc>
              <a:buFont typeface="Arial"/>
              <a:buChar char="•"/>
            </a:pPr>
            <a:r>
              <a:rPr lang="en-US" sz="1999" spc="9" dirty="0">
                <a:solidFill>
                  <a:srgbClr val="000000"/>
                </a:solidFill>
                <a:latin typeface="Open Sauce"/>
              </a:rPr>
              <a:t>Geography: Proposing business expansion in high-revenue areas and implementing campaigns to entice customers in low-revenue areas.</a:t>
            </a:r>
          </a:p>
          <a:p>
            <a:pPr marL="431796" lvl="1" indent="-215898">
              <a:lnSpc>
                <a:spcPts val="2799"/>
              </a:lnSpc>
              <a:buFont typeface="Arial"/>
              <a:buChar char="•"/>
            </a:pPr>
            <a:r>
              <a:rPr lang="en-US" sz="1999" spc="9" dirty="0">
                <a:solidFill>
                  <a:srgbClr val="000000"/>
                </a:solidFill>
                <a:latin typeface="Open Sauce"/>
              </a:rPr>
              <a:t>Build buying habits for customers in special periods (March, September, November) to increase sales, then make price adjustments in the following year to get higher profits</a:t>
            </a:r>
          </a:p>
          <a:p>
            <a:pPr marL="431796" lvl="1" indent="-215898">
              <a:lnSpc>
                <a:spcPts val="2799"/>
              </a:lnSpc>
              <a:buFont typeface="Arial"/>
              <a:buChar char="•"/>
            </a:pPr>
            <a:r>
              <a:rPr lang="en-US" sz="1999" spc="9" dirty="0">
                <a:solidFill>
                  <a:srgbClr val="000000"/>
                </a:solidFill>
                <a:latin typeface="Open Sauce"/>
              </a:rPr>
              <a:t>The company can test the strategy of creating many promotions in the middle of the year (June, 7) to increase the company's sales</a:t>
            </a:r>
          </a:p>
          <a:p>
            <a:pPr marL="431796" lvl="1" indent="-215898" algn="l">
              <a:lnSpc>
                <a:spcPts val="2799"/>
              </a:lnSpc>
              <a:buFont typeface="Arial"/>
              <a:buChar char="•"/>
            </a:pPr>
            <a:r>
              <a:rPr lang="en-US" sz="1999" spc="9" dirty="0">
                <a:solidFill>
                  <a:srgbClr val="000000"/>
                </a:solidFill>
                <a:latin typeface="Open Sauce"/>
              </a:rPr>
              <a:t>Adjust the selling price of the product category with high sales but low profits (here is the Furniture segment) to observe customers needs and buying behavior</a:t>
            </a:r>
          </a:p>
        </p:txBody>
      </p:sp>
      <p:grpSp>
        <p:nvGrpSpPr>
          <p:cNvPr id="6" name="Group 6"/>
          <p:cNvGrpSpPr/>
          <p:nvPr/>
        </p:nvGrpSpPr>
        <p:grpSpPr>
          <a:xfrm>
            <a:off x="1028700" y="1637170"/>
            <a:ext cx="8016031" cy="845562"/>
            <a:chOff x="0" y="0"/>
            <a:chExt cx="50928179" cy="5372100"/>
          </a:xfrm>
        </p:grpSpPr>
        <p:sp>
          <p:nvSpPr>
            <p:cNvPr id="7" name="Freeform 7"/>
            <p:cNvSpPr/>
            <p:nvPr/>
          </p:nvSpPr>
          <p:spPr>
            <a:xfrm>
              <a:off x="0" y="0"/>
              <a:ext cx="50928178" cy="5372100"/>
            </a:xfrm>
            <a:custGeom>
              <a:avLst/>
              <a:gdLst/>
              <a:ahLst/>
              <a:cxnLst/>
              <a:rect l="l" t="t" r="r" b="b"/>
              <a:pathLst>
                <a:path w="50928178" h="5372100">
                  <a:moveTo>
                    <a:pt x="49377507" y="0"/>
                  </a:moveTo>
                  <a:lnTo>
                    <a:pt x="1550670" y="0"/>
                  </a:lnTo>
                  <a:lnTo>
                    <a:pt x="0" y="2686050"/>
                  </a:lnTo>
                  <a:lnTo>
                    <a:pt x="1550670" y="5372100"/>
                  </a:lnTo>
                  <a:lnTo>
                    <a:pt x="49377510" y="5372100"/>
                  </a:lnTo>
                  <a:lnTo>
                    <a:pt x="50928178" y="2686050"/>
                  </a:lnTo>
                  <a:lnTo>
                    <a:pt x="49377507" y="0"/>
                  </a:lnTo>
                  <a:close/>
                </a:path>
              </a:pathLst>
            </a:custGeom>
            <a:solidFill>
              <a:srgbClr val="709954"/>
            </a:solidFill>
          </p:spPr>
        </p:sp>
      </p:grpSp>
      <p:grpSp>
        <p:nvGrpSpPr>
          <p:cNvPr id="8" name="Group 8"/>
          <p:cNvGrpSpPr/>
          <p:nvPr/>
        </p:nvGrpSpPr>
        <p:grpSpPr>
          <a:xfrm>
            <a:off x="8500257" y="1637170"/>
            <a:ext cx="8759043" cy="845562"/>
            <a:chOff x="0" y="0"/>
            <a:chExt cx="55648750" cy="5372100"/>
          </a:xfrm>
        </p:grpSpPr>
        <p:sp>
          <p:nvSpPr>
            <p:cNvPr id="9" name="Freeform 9"/>
            <p:cNvSpPr/>
            <p:nvPr/>
          </p:nvSpPr>
          <p:spPr>
            <a:xfrm>
              <a:off x="0" y="0"/>
              <a:ext cx="55648752" cy="5372100"/>
            </a:xfrm>
            <a:custGeom>
              <a:avLst/>
              <a:gdLst/>
              <a:ahLst/>
              <a:cxnLst/>
              <a:rect l="l" t="t" r="r" b="b"/>
              <a:pathLst>
                <a:path w="55648752" h="5372100">
                  <a:moveTo>
                    <a:pt x="54098081" y="0"/>
                  </a:moveTo>
                  <a:lnTo>
                    <a:pt x="1550670" y="0"/>
                  </a:lnTo>
                  <a:lnTo>
                    <a:pt x="0" y="2686050"/>
                  </a:lnTo>
                  <a:lnTo>
                    <a:pt x="1550670" y="5372100"/>
                  </a:lnTo>
                  <a:lnTo>
                    <a:pt x="54098081" y="5372100"/>
                  </a:lnTo>
                  <a:lnTo>
                    <a:pt x="55648752" y="2686050"/>
                  </a:lnTo>
                  <a:lnTo>
                    <a:pt x="54098081" y="0"/>
                  </a:lnTo>
                  <a:close/>
                </a:path>
              </a:pathLst>
            </a:custGeom>
            <a:solidFill>
              <a:srgbClr val="556A96"/>
            </a:solidFill>
          </p:spPr>
        </p:sp>
      </p:grpSp>
      <p:sp>
        <p:nvSpPr>
          <p:cNvPr id="10" name="TextBox 10"/>
          <p:cNvSpPr txBox="1"/>
          <p:nvPr/>
        </p:nvSpPr>
        <p:spPr>
          <a:xfrm>
            <a:off x="1631966" y="1826302"/>
            <a:ext cx="6625919" cy="419100"/>
          </a:xfrm>
          <a:prstGeom prst="rect">
            <a:avLst/>
          </a:prstGeom>
        </p:spPr>
        <p:txBody>
          <a:bodyPr lIns="0" tIns="0" rIns="0" bIns="0" rtlCol="0" anchor="t">
            <a:spAutoFit/>
          </a:bodyPr>
          <a:lstStyle/>
          <a:p>
            <a:pPr algn="ctr">
              <a:lnSpc>
                <a:spcPts val="3360"/>
              </a:lnSpc>
            </a:pPr>
            <a:r>
              <a:rPr lang="en-US" sz="2800">
                <a:solidFill>
                  <a:srgbClr val="FFFFFF"/>
                </a:solidFill>
                <a:latin typeface="Fira Sans Medium"/>
              </a:rPr>
              <a:t>Evaluation</a:t>
            </a:r>
          </a:p>
        </p:txBody>
      </p:sp>
      <p:sp>
        <p:nvSpPr>
          <p:cNvPr id="11" name="TextBox 11"/>
          <p:cNvSpPr txBox="1"/>
          <p:nvPr/>
        </p:nvSpPr>
        <p:spPr>
          <a:xfrm>
            <a:off x="9044731" y="1864688"/>
            <a:ext cx="7972184" cy="419075"/>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FFFFFF"/>
                </a:solidFill>
                <a:latin typeface="Fira Sans Medium"/>
              </a:rPr>
              <a:t>Development Suggestion</a:t>
            </a:r>
          </a:p>
        </p:txBody>
      </p:sp>
      <p:sp>
        <p:nvSpPr>
          <p:cNvPr id="12" name="TextBox 12"/>
          <p:cNvSpPr txBox="1"/>
          <p:nvPr/>
        </p:nvSpPr>
        <p:spPr>
          <a:xfrm>
            <a:off x="1028700" y="674462"/>
            <a:ext cx="12290321" cy="737052"/>
          </a:xfrm>
          <a:prstGeom prst="rect">
            <a:avLst/>
          </a:prstGeom>
        </p:spPr>
        <p:txBody>
          <a:bodyPr lIns="0" tIns="0" rIns="0" bIns="0" rtlCol="0" anchor="t">
            <a:spAutoFit/>
          </a:bodyPr>
          <a:lstStyle/>
          <a:p>
            <a:pPr>
              <a:lnSpc>
                <a:spcPts val="5845"/>
              </a:lnSpc>
            </a:pPr>
            <a:r>
              <a:rPr lang="en-US" sz="5082">
                <a:solidFill>
                  <a:srgbClr val="317C47"/>
                </a:solidFill>
                <a:latin typeface="Prata"/>
              </a:rPr>
              <a:t>SALES &amp; PROFIT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5">
            <a:alphaModFix amt="10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0" y="0"/>
            <a:ext cx="873100" cy="2024580"/>
          </a:xfrm>
          <a:prstGeom prst="rect">
            <a:avLst/>
          </a:prstGeom>
        </p:spPr>
      </p:pic>
      <p:pic>
        <p:nvPicPr>
          <p:cNvPr id="5" name="Picture 5"/>
          <p:cNvPicPr>
            <a:picLocks noChangeAspect="1"/>
          </p:cNvPicPr>
          <p:nvPr/>
        </p:nvPicPr>
        <p:blipFill>
          <a:blip r:embed="rId7"/>
          <a:srcRect/>
          <a:stretch>
            <a:fillRect/>
          </a:stretch>
        </p:blipFill>
        <p:spPr>
          <a:xfrm>
            <a:off x="873100" y="2045286"/>
            <a:ext cx="11110541" cy="6279871"/>
          </a:xfrm>
          <a:prstGeom prst="rect">
            <a:avLst/>
          </a:prstGeom>
        </p:spPr>
      </p:pic>
      <p:sp>
        <p:nvSpPr>
          <p:cNvPr id="6" name="TextBox 6"/>
          <p:cNvSpPr txBox="1"/>
          <p:nvPr/>
        </p:nvSpPr>
        <p:spPr>
          <a:xfrm>
            <a:off x="1028700" y="674424"/>
            <a:ext cx="8143757" cy="737126"/>
          </a:xfrm>
          <a:prstGeom prst="rect">
            <a:avLst/>
          </a:prstGeom>
        </p:spPr>
        <p:txBody>
          <a:bodyPr lIns="0" tIns="0" rIns="0" bIns="0" rtlCol="0" anchor="t">
            <a:spAutoFit/>
          </a:bodyPr>
          <a:lstStyle/>
          <a:p>
            <a:pPr>
              <a:lnSpc>
                <a:spcPts val="5845"/>
              </a:lnSpc>
            </a:pPr>
            <a:r>
              <a:rPr lang="en-US" sz="5082">
                <a:solidFill>
                  <a:srgbClr val="317C47"/>
                </a:solidFill>
                <a:latin typeface="Prata"/>
              </a:rPr>
              <a:t>CUSTOMER ANALYSIS</a:t>
            </a:r>
          </a:p>
        </p:txBody>
      </p:sp>
      <p:sp>
        <p:nvSpPr>
          <p:cNvPr id="7" name="TextBox 7"/>
          <p:cNvSpPr txBox="1"/>
          <p:nvPr/>
        </p:nvSpPr>
        <p:spPr>
          <a:xfrm>
            <a:off x="3298208" y="8748530"/>
            <a:ext cx="5420772" cy="363432"/>
          </a:xfrm>
          <a:prstGeom prst="rect">
            <a:avLst/>
          </a:prstGeom>
        </p:spPr>
        <p:txBody>
          <a:bodyPr lIns="0" tIns="0" rIns="0" bIns="0" rtlCol="0" anchor="t">
            <a:spAutoFit/>
          </a:bodyPr>
          <a:lstStyle/>
          <a:p>
            <a:pPr>
              <a:lnSpc>
                <a:spcPts val="3068"/>
              </a:lnSpc>
            </a:pPr>
            <a:r>
              <a:rPr lang="en-US" sz="2191">
                <a:solidFill>
                  <a:srgbClr val="012060"/>
                </a:solidFill>
                <a:latin typeface="Open Sauce"/>
              </a:rPr>
              <a:t>Data visualization of Customer Analysis</a:t>
            </a:r>
          </a:p>
        </p:txBody>
      </p:sp>
      <p:sp>
        <p:nvSpPr>
          <p:cNvPr id="8" name="TextBox 8"/>
          <p:cNvSpPr txBox="1"/>
          <p:nvPr/>
        </p:nvSpPr>
        <p:spPr>
          <a:xfrm>
            <a:off x="12373789" y="1960734"/>
            <a:ext cx="5420772" cy="613410"/>
          </a:xfrm>
          <a:prstGeom prst="rect">
            <a:avLst/>
          </a:prstGeom>
        </p:spPr>
        <p:txBody>
          <a:bodyPr lIns="0" tIns="0" rIns="0" bIns="0" rtlCol="0" anchor="t">
            <a:spAutoFit/>
          </a:bodyPr>
          <a:lstStyle/>
          <a:p>
            <a:pPr algn="just">
              <a:lnSpc>
                <a:spcPts val="5039"/>
              </a:lnSpc>
            </a:pPr>
            <a:r>
              <a:rPr lang="en-US" sz="3599">
                <a:solidFill>
                  <a:srgbClr val="012060"/>
                </a:solidFill>
                <a:latin typeface="Prata Bold"/>
              </a:rPr>
              <a:t>Main section</a:t>
            </a:r>
          </a:p>
        </p:txBody>
      </p:sp>
      <p:sp>
        <p:nvSpPr>
          <p:cNvPr id="9" name="TextBox 9"/>
          <p:cNvSpPr txBox="1"/>
          <p:nvPr/>
        </p:nvSpPr>
        <p:spPr>
          <a:xfrm>
            <a:off x="12373789" y="3852302"/>
            <a:ext cx="4809866" cy="778579"/>
          </a:xfrm>
          <a:prstGeom prst="rect">
            <a:avLst/>
          </a:prstGeom>
        </p:spPr>
        <p:txBody>
          <a:bodyPr lIns="0" tIns="0" rIns="0" bIns="0" rtlCol="0" anchor="t">
            <a:spAutoFit/>
          </a:bodyPr>
          <a:lstStyle/>
          <a:p>
            <a:pPr>
              <a:lnSpc>
                <a:spcPts val="3002"/>
              </a:lnSpc>
            </a:pPr>
            <a:r>
              <a:rPr lang="en-US" sz="2610">
                <a:solidFill>
                  <a:srgbClr val="437224"/>
                </a:solidFill>
                <a:latin typeface="Prata"/>
              </a:rPr>
              <a:t>2. Overall proportions of our customer segments</a:t>
            </a:r>
          </a:p>
        </p:txBody>
      </p:sp>
      <p:sp>
        <p:nvSpPr>
          <p:cNvPr id="10" name="TextBox 10"/>
          <p:cNvSpPr txBox="1"/>
          <p:nvPr/>
        </p:nvSpPr>
        <p:spPr>
          <a:xfrm>
            <a:off x="12373789" y="5866660"/>
            <a:ext cx="4809866" cy="778579"/>
          </a:xfrm>
          <a:prstGeom prst="rect">
            <a:avLst/>
          </a:prstGeom>
        </p:spPr>
        <p:txBody>
          <a:bodyPr lIns="0" tIns="0" rIns="0" bIns="0" rtlCol="0" anchor="t">
            <a:spAutoFit/>
          </a:bodyPr>
          <a:lstStyle/>
          <a:p>
            <a:pPr>
              <a:lnSpc>
                <a:spcPts val="3002"/>
              </a:lnSpc>
            </a:pPr>
            <a:r>
              <a:rPr lang="en-US" sz="2610">
                <a:solidFill>
                  <a:srgbClr val="437224"/>
                </a:solidFill>
                <a:latin typeface="Prata"/>
              </a:rPr>
              <a:t>4. Scatterplot customers by sales and profit</a:t>
            </a:r>
          </a:p>
        </p:txBody>
      </p:sp>
      <p:sp>
        <p:nvSpPr>
          <p:cNvPr id="11" name="TextBox 11"/>
          <p:cNvSpPr txBox="1"/>
          <p:nvPr/>
        </p:nvSpPr>
        <p:spPr>
          <a:xfrm>
            <a:off x="12373789" y="2774169"/>
            <a:ext cx="4809866" cy="397579"/>
          </a:xfrm>
          <a:prstGeom prst="rect">
            <a:avLst/>
          </a:prstGeom>
        </p:spPr>
        <p:txBody>
          <a:bodyPr lIns="0" tIns="0" rIns="0" bIns="0" rtlCol="0" anchor="t">
            <a:spAutoFit/>
          </a:bodyPr>
          <a:lstStyle/>
          <a:p>
            <a:pPr>
              <a:lnSpc>
                <a:spcPts val="3002"/>
              </a:lnSpc>
            </a:pPr>
            <a:r>
              <a:rPr lang="en-US" sz="2610">
                <a:solidFill>
                  <a:srgbClr val="437224"/>
                </a:solidFill>
                <a:latin typeface="Prata"/>
              </a:rPr>
              <a:t>1. General metrics</a:t>
            </a:r>
          </a:p>
        </p:txBody>
      </p:sp>
      <p:sp>
        <p:nvSpPr>
          <p:cNvPr id="12" name="TextBox 12"/>
          <p:cNvSpPr txBox="1"/>
          <p:nvPr/>
        </p:nvSpPr>
        <p:spPr>
          <a:xfrm>
            <a:off x="12373789" y="4859481"/>
            <a:ext cx="4809866" cy="778579"/>
          </a:xfrm>
          <a:prstGeom prst="rect">
            <a:avLst/>
          </a:prstGeom>
        </p:spPr>
        <p:txBody>
          <a:bodyPr lIns="0" tIns="0" rIns="0" bIns="0" rtlCol="0" anchor="t">
            <a:spAutoFit/>
          </a:bodyPr>
          <a:lstStyle/>
          <a:p>
            <a:pPr>
              <a:lnSpc>
                <a:spcPts val="3002"/>
              </a:lnSpc>
            </a:pPr>
            <a:r>
              <a:rPr lang="en-US" sz="2610">
                <a:solidFill>
                  <a:srgbClr val="437224"/>
                </a:solidFill>
                <a:latin typeface="Prata"/>
              </a:rPr>
              <a:t>3. Number of transactions by months</a:t>
            </a:r>
          </a:p>
        </p:txBody>
      </p:sp>
      <p:sp>
        <p:nvSpPr>
          <p:cNvPr id="13" name="TextBox 13"/>
          <p:cNvSpPr txBox="1"/>
          <p:nvPr/>
        </p:nvSpPr>
        <p:spPr>
          <a:xfrm>
            <a:off x="12373789" y="6873839"/>
            <a:ext cx="4809866" cy="778579"/>
          </a:xfrm>
          <a:prstGeom prst="rect">
            <a:avLst/>
          </a:prstGeom>
        </p:spPr>
        <p:txBody>
          <a:bodyPr lIns="0" tIns="0" rIns="0" bIns="0" rtlCol="0" anchor="t">
            <a:spAutoFit/>
          </a:bodyPr>
          <a:lstStyle/>
          <a:p>
            <a:pPr>
              <a:lnSpc>
                <a:spcPts val="3002"/>
              </a:lnSpc>
            </a:pPr>
            <a:r>
              <a:rPr lang="en-US" sz="2610">
                <a:solidFill>
                  <a:srgbClr val="437224"/>
                </a:solidFill>
                <a:latin typeface="Prata"/>
              </a:rPr>
              <a:t>5. Product category information data table</a:t>
            </a:r>
          </a:p>
        </p:txBody>
      </p:sp>
      <p:sp>
        <p:nvSpPr>
          <p:cNvPr id="14" name="TextBox 14"/>
          <p:cNvSpPr txBox="1"/>
          <p:nvPr/>
        </p:nvSpPr>
        <p:spPr>
          <a:xfrm>
            <a:off x="12373789" y="7881018"/>
            <a:ext cx="4809866" cy="778579"/>
          </a:xfrm>
          <a:prstGeom prst="rect">
            <a:avLst/>
          </a:prstGeom>
        </p:spPr>
        <p:txBody>
          <a:bodyPr lIns="0" tIns="0" rIns="0" bIns="0" rtlCol="0" anchor="t">
            <a:spAutoFit/>
          </a:bodyPr>
          <a:lstStyle/>
          <a:p>
            <a:pPr>
              <a:lnSpc>
                <a:spcPts val="3002"/>
              </a:lnSpc>
            </a:pPr>
            <a:r>
              <a:rPr lang="en-US" sz="2610">
                <a:solidFill>
                  <a:srgbClr val="437224"/>
                </a:solidFill>
                <a:latin typeface="Prata"/>
              </a:rPr>
              <a:t>6. Top/ Bottom customers by profit/ sales/ orders</a:t>
            </a:r>
          </a:p>
        </p:txBody>
      </p:sp>
      <p:sp>
        <p:nvSpPr>
          <p:cNvPr id="15" name="TextBox 15"/>
          <p:cNvSpPr txBox="1"/>
          <p:nvPr/>
        </p:nvSpPr>
        <p:spPr>
          <a:xfrm>
            <a:off x="12373789" y="3352723"/>
            <a:ext cx="5369609" cy="273892"/>
          </a:xfrm>
          <a:prstGeom prst="rect">
            <a:avLst/>
          </a:prstGeom>
        </p:spPr>
        <p:txBody>
          <a:bodyPr lIns="0" tIns="0" rIns="0" bIns="0" rtlCol="0" anchor="t">
            <a:spAutoFit/>
          </a:bodyPr>
          <a:lstStyle/>
          <a:p>
            <a:pPr>
              <a:lnSpc>
                <a:spcPts val="2188"/>
              </a:lnSpc>
            </a:pPr>
            <a:r>
              <a:rPr lang="en-US" sz="1683">
                <a:solidFill>
                  <a:srgbClr val="737373"/>
                </a:solidFill>
                <a:latin typeface="Open Sauce"/>
              </a:rPr>
              <a:t>Customer, Quantity, AST, Sales, Profit, Profit Ratio</a:t>
            </a:r>
          </a:p>
        </p:txBody>
      </p:sp>
      <p:pic>
        <p:nvPicPr>
          <p:cNvPr id="16" name="Picture 1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499119" y="2142690"/>
            <a:ext cx="570968" cy="3161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5">
            <a:alphaModFix amt="10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0" y="0"/>
            <a:ext cx="873100" cy="2024580"/>
          </a:xfrm>
          <a:prstGeom prst="rect">
            <a:avLst/>
          </a:prstGeom>
        </p:spPr>
      </p:pic>
      <p:pic>
        <p:nvPicPr>
          <p:cNvPr id="5" name="Picture 5"/>
          <p:cNvPicPr>
            <a:picLocks noChangeAspect="1"/>
          </p:cNvPicPr>
          <p:nvPr/>
        </p:nvPicPr>
        <p:blipFill>
          <a:blip r:embed="rId7"/>
          <a:srcRect/>
          <a:stretch>
            <a:fillRect/>
          </a:stretch>
        </p:blipFill>
        <p:spPr>
          <a:xfrm>
            <a:off x="873100" y="2027409"/>
            <a:ext cx="11142170" cy="6297748"/>
          </a:xfrm>
          <a:prstGeom prst="rect">
            <a:avLst/>
          </a:prstGeom>
        </p:spPr>
      </p:pic>
      <p:sp>
        <p:nvSpPr>
          <p:cNvPr id="6" name="TextBox 6"/>
          <p:cNvSpPr txBox="1"/>
          <p:nvPr/>
        </p:nvSpPr>
        <p:spPr>
          <a:xfrm>
            <a:off x="1028700" y="674424"/>
            <a:ext cx="8143757" cy="737126"/>
          </a:xfrm>
          <a:prstGeom prst="rect">
            <a:avLst/>
          </a:prstGeom>
        </p:spPr>
        <p:txBody>
          <a:bodyPr lIns="0" tIns="0" rIns="0" bIns="0" rtlCol="0" anchor="t">
            <a:spAutoFit/>
          </a:bodyPr>
          <a:lstStyle/>
          <a:p>
            <a:pPr>
              <a:lnSpc>
                <a:spcPts val="5845"/>
              </a:lnSpc>
            </a:pPr>
            <a:r>
              <a:rPr lang="en-US" sz="5082">
                <a:solidFill>
                  <a:srgbClr val="FCFCFC"/>
                </a:solidFill>
                <a:latin typeface="Prata"/>
              </a:rPr>
              <a:t>CUSTOMER ANALYSIS</a:t>
            </a:r>
          </a:p>
        </p:txBody>
      </p:sp>
      <p:sp>
        <p:nvSpPr>
          <p:cNvPr id="7" name="TextBox 7"/>
          <p:cNvSpPr txBox="1"/>
          <p:nvPr/>
        </p:nvSpPr>
        <p:spPr>
          <a:xfrm>
            <a:off x="3298208" y="8748530"/>
            <a:ext cx="5420772" cy="363432"/>
          </a:xfrm>
          <a:prstGeom prst="rect">
            <a:avLst/>
          </a:prstGeom>
        </p:spPr>
        <p:txBody>
          <a:bodyPr lIns="0" tIns="0" rIns="0" bIns="0" rtlCol="0" anchor="t">
            <a:spAutoFit/>
          </a:bodyPr>
          <a:lstStyle/>
          <a:p>
            <a:pPr>
              <a:lnSpc>
                <a:spcPts val="3068"/>
              </a:lnSpc>
            </a:pPr>
            <a:r>
              <a:rPr lang="en-US" sz="2191">
                <a:solidFill>
                  <a:srgbClr val="CBCBCB"/>
                </a:solidFill>
                <a:latin typeface="Open Sauce"/>
              </a:rPr>
              <a:t>Data visualization of Customer Analysis</a:t>
            </a:r>
          </a:p>
        </p:txBody>
      </p:sp>
      <p:sp>
        <p:nvSpPr>
          <p:cNvPr id="8" name="TextBox 8"/>
          <p:cNvSpPr txBox="1"/>
          <p:nvPr/>
        </p:nvSpPr>
        <p:spPr>
          <a:xfrm>
            <a:off x="12373789" y="1960734"/>
            <a:ext cx="5420772" cy="613410"/>
          </a:xfrm>
          <a:prstGeom prst="rect">
            <a:avLst/>
          </a:prstGeom>
        </p:spPr>
        <p:txBody>
          <a:bodyPr lIns="0" tIns="0" rIns="0" bIns="0" rtlCol="0" anchor="t">
            <a:spAutoFit/>
          </a:bodyPr>
          <a:lstStyle/>
          <a:p>
            <a:pPr algn="just">
              <a:lnSpc>
                <a:spcPts val="5039"/>
              </a:lnSpc>
            </a:pPr>
            <a:r>
              <a:rPr lang="en-US" sz="3599">
                <a:solidFill>
                  <a:srgbClr val="CBCBCB"/>
                </a:solidFill>
                <a:latin typeface="Prata Bold"/>
              </a:rPr>
              <a:t>Main output</a:t>
            </a:r>
          </a:p>
        </p:txBody>
      </p:sp>
      <p:sp>
        <p:nvSpPr>
          <p:cNvPr id="9" name="TextBox 9"/>
          <p:cNvSpPr txBox="1"/>
          <p:nvPr/>
        </p:nvSpPr>
        <p:spPr>
          <a:xfrm>
            <a:off x="12373789" y="2780642"/>
            <a:ext cx="3279303" cy="447744"/>
          </a:xfrm>
          <a:prstGeom prst="rect">
            <a:avLst/>
          </a:prstGeom>
        </p:spPr>
        <p:txBody>
          <a:bodyPr lIns="0" tIns="0" rIns="0" bIns="0" rtlCol="0" anchor="t">
            <a:spAutoFit/>
          </a:bodyPr>
          <a:lstStyle/>
          <a:p>
            <a:pPr>
              <a:lnSpc>
                <a:spcPts val="3462"/>
              </a:lnSpc>
            </a:pPr>
            <a:r>
              <a:rPr lang="en-US" sz="3010">
                <a:solidFill>
                  <a:srgbClr val="FAA734"/>
                </a:solidFill>
                <a:latin typeface="Prata"/>
              </a:rPr>
              <a:t>segments</a:t>
            </a:r>
          </a:p>
        </p:txBody>
      </p:sp>
      <p:sp>
        <p:nvSpPr>
          <p:cNvPr id="10" name="TextBox 10"/>
          <p:cNvSpPr txBox="1"/>
          <p:nvPr/>
        </p:nvSpPr>
        <p:spPr>
          <a:xfrm>
            <a:off x="12373789" y="6360747"/>
            <a:ext cx="5004276" cy="447744"/>
          </a:xfrm>
          <a:prstGeom prst="rect">
            <a:avLst/>
          </a:prstGeom>
        </p:spPr>
        <p:txBody>
          <a:bodyPr lIns="0" tIns="0" rIns="0" bIns="0" rtlCol="0" anchor="t">
            <a:spAutoFit/>
          </a:bodyPr>
          <a:lstStyle/>
          <a:p>
            <a:pPr>
              <a:lnSpc>
                <a:spcPts val="3462"/>
              </a:lnSpc>
            </a:pPr>
            <a:r>
              <a:rPr lang="en-US" sz="3010">
                <a:solidFill>
                  <a:srgbClr val="FAA734"/>
                </a:solidFill>
                <a:latin typeface="Prata"/>
              </a:rPr>
              <a:t>purchase volume </a:t>
            </a:r>
          </a:p>
        </p:txBody>
      </p:sp>
      <p:sp>
        <p:nvSpPr>
          <p:cNvPr id="11" name="TextBox 11"/>
          <p:cNvSpPr txBox="1"/>
          <p:nvPr/>
        </p:nvSpPr>
        <p:spPr>
          <a:xfrm>
            <a:off x="12373789" y="4247958"/>
            <a:ext cx="4809866" cy="447744"/>
          </a:xfrm>
          <a:prstGeom prst="rect">
            <a:avLst/>
          </a:prstGeom>
        </p:spPr>
        <p:txBody>
          <a:bodyPr lIns="0" tIns="0" rIns="0" bIns="0" rtlCol="0" anchor="t">
            <a:spAutoFit/>
          </a:bodyPr>
          <a:lstStyle/>
          <a:p>
            <a:pPr>
              <a:lnSpc>
                <a:spcPts val="3462"/>
              </a:lnSpc>
            </a:pPr>
            <a:r>
              <a:rPr lang="en-US" sz="3010">
                <a:solidFill>
                  <a:srgbClr val="FAA734"/>
                </a:solidFill>
                <a:latin typeface="Prata"/>
              </a:rPr>
              <a:t>transactions per month</a:t>
            </a:r>
          </a:p>
        </p:txBody>
      </p:sp>
      <p:sp>
        <p:nvSpPr>
          <p:cNvPr id="12" name="TextBox 12"/>
          <p:cNvSpPr txBox="1"/>
          <p:nvPr/>
        </p:nvSpPr>
        <p:spPr>
          <a:xfrm>
            <a:off x="12373789" y="7865210"/>
            <a:ext cx="3279303" cy="447744"/>
          </a:xfrm>
          <a:prstGeom prst="rect">
            <a:avLst/>
          </a:prstGeom>
        </p:spPr>
        <p:txBody>
          <a:bodyPr lIns="0" tIns="0" rIns="0" bIns="0" rtlCol="0" anchor="t">
            <a:spAutoFit/>
          </a:bodyPr>
          <a:lstStyle/>
          <a:p>
            <a:pPr>
              <a:lnSpc>
                <a:spcPts val="3462"/>
              </a:lnSpc>
            </a:pPr>
            <a:r>
              <a:rPr lang="en-US" sz="3010">
                <a:solidFill>
                  <a:srgbClr val="FAA734"/>
                </a:solidFill>
                <a:latin typeface="Prata"/>
              </a:rPr>
              <a:t>top customers</a:t>
            </a:r>
          </a:p>
        </p:txBody>
      </p:sp>
      <p:sp>
        <p:nvSpPr>
          <p:cNvPr id="13" name="TextBox 13"/>
          <p:cNvSpPr txBox="1"/>
          <p:nvPr/>
        </p:nvSpPr>
        <p:spPr>
          <a:xfrm>
            <a:off x="12373789" y="3423203"/>
            <a:ext cx="5369609" cy="604727"/>
          </a:xfrm>
          <a:prstGeom prst="rect">
            <a:avLst/>
          </a:prstGeom>
        </p:spPr>
        <p:txBody>
          <a:bodyPr lIns="0" tIns="0" rIns="0" bIns="0" rtlCol="0" anchor="t">
            <a:spAutoFit/>
          </a:bodyPr>
          <a:lstStyle/>
          <a:p>
            <a:pPr>
              <a:lnSpc>
                <a:spcPts val="2448"/>
              </a:lnSpc>
            </a:pPr>
            <a:r>
              <a:rPr lang="en-US" sz="1883">
                <a:solidFill>
                  <a:srgbClr val="EBEBEB"/>
                </a:solidFill>
                <a:latin typeface="Open Sauce"/>
              </a:rPr>
              <a:t>More than half of our current customers (51.58%) are categorized as "Consumer"</a:t>
            </a:r>
          </a:p>
        </p:txBody>
      </p:sp>
      <p:sp>
        <p:nvSpPr>
          <p:cNvPr id="14" name="TextBox 14"/>
          <p:cNvSpPr txBox="1"/>
          <p:nvPr/>
        </p:nvSpPr>
        <p:spPr>
          <a:xfrm>
            <a:off x="12373789" y="7003307"/>
            <a:ext cx="5369609" cy="604727"/>
          </a:xfrm>
          <a:prstGeom prst="rect">
            <a:avLst/>
          </a:prstGeom>
        </p:spPr>
        <p:txBody>
          <a:bodyPr lIns="0" tIns="0" rIns="0" bIns="0" rtlCol="0" anchor="t">
            <a:spAutoFit/>
          </a:bodyPr>
          <a:lstStyle/>
          <a:p>
            <a:pPr>
              <a:lnSpc>
                <a:spcPts val="2448"/>
              </a:lnSpc>
            </a:pPr>
            <a:r>
              <a:rPr lang="en-US" sz="1883">
                <a:solidFill>
                  <a:srgbClr val="EBEBEB"/>
                </a:solidFill>
                <a:latin typeface="Open Sauce"/>
              </a:rPr>
              <a:t>Office Supplies is the best selling category; furniture and technology respectively follow.</a:t>
            </a:r>
          </a:p>
        </p:txBody>
      </p:sp>
      <p:sp>
        <p:nvSpPr>
          <p:cNvPr id="15" name="TextBox 15"/>
          <p:cNvSpPr txBox="1"/>
          <p:nvPr/>
        </p:nvSpPr>
        <p:spPr>
          <a:xfrm>
            <a:off x="12373789" y="4890518"/>
            <a:ext cx="5369609" cy="1214327"/>
          </a:xfrm>
          <a:prstGeom prst="rect">
            <a:avLst/>
          </a:prstGeom>
        </p:spPr>
        <p:txBody>
          <a:bodyPr lIns="0" tIns="0" rIns="0" bIns="0" rtlCol="0" anchor="t">
            <a:spAutoFit/>
          </a:bodyPr>
          <a:lstStyle/>
          <a:p>
            <a:pPr>
              <a:lnSpc>
                <a:spcPts val="2448"/>
              </a:lnSpc>
            </a:pPr>
            <a:r>
              <a:rPr lang="en-US" sz="1883">
                <a:solidFill>
                  <a:srgbClr val="EBEBEB"/>
                </a:solidFill>
                <a:latin typeface="Open Sauce"/>
              </a:rPr>
              <a:t>We witnessed a double increase in the number of transactions in the last quarter (especially September, November and December).</a:t>
            </a:r>
          </a:p>
        </p:txBody>
      </p:sp>
      <p:sp>
        <p:nvSpPr>
          <p:cNvPr id="16" name="TextBox 16"/>
          <p:cNvSpPr txBox="1"/>
          <p:nvPr/>
        </p:nvSpPr>
        <p:spPr>
          <a:xfrm>
            <a:off x="12373789" y="8541554"/>
            <a:ext cx="5369609" cy="604727"/>
          </a:xfrm>
          <a:prstGeom prst="rect">
            <a:avLst/>
          </a:prstGeom>
        </p:spPr>
        <p:txBody>
          <a:bodyPr lIns="0" tIns="0" rIns="0" bIns="0" rtlCol="0" anchor="t">
            <a:spAutoFit/>
          </a:bodyPr>
          <a:lstStyle/>
          <a:p>
            <a:pPr>
              <a:lnSpc>
                <a:spcPts val="2448"/>
              </a:lnSpc>
            </a:pPr>
            <a:r>
              <a:rPr lang="en-US" sz="1883">
                <a:solidFill>
                  <a:srgbClr val="EBEBEB"/>
                </a:solidFill>
                <a:latin typeface="Open Sauce"/>
              </a:rPr>
              <a:t>In all three top lists, “Consumer” segment outnumbers the others.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sp>
        <p:nvSpPr>
          <p:cNvPr id="3" name="TextBox 3"/>
          <p:cNvSpPr txBox="1"/>
          <p:nvPr/>
        </p:nvSpPr>
        <p:spPr>
          <a:xfrm>
            <a:off x="1389595" y="2635132"/>
            <a:ext cx="7114035" cy="306705"/>
          </a:xfrm>
          <a:prstGeom prst="rect">
            <a:avLst/>
          </a:prstGeom>
        </p:spPr>
        <p:txBody>
          <a:bodyPr lIns="0" tIns="0" rIns="0" bIns="0" rtlCol="0" anchor="t">
            <a:spAutoFit/>
          </a:bodyPr>
          <a:lstStyle/>
          <a:p>
            <a:pPr marL="388617" lvl="1" indent="-194308" algn="l">
              <a:lnSpc>
                <a:spcPts val="2519"/>
              </a:lnSpc>
              <a:spcBef>
                <a:spcPct val="0"/>
              </a:spcBef>
              <a:buFont typeface="Arial"/>
              <a:buChar char="•"/>
            </a:pPr>
            <a:r>
              <a:rPr lang="en-US" sz="1799" spc="8">
                <a:solidFill>
                  <a:srgbClr val="F69338"/>
                </a:solidFill>
                <a:latin typeface="Open Sauce Bold"/>
              </a:rPr>
              <a:t>Data of customers</a:t>
            </a:r>
            <a:r>
              <a:rPr lang="en-US" sz="1799" spc="8">
                <a:solidFill>
                  <a:srgbClr val="000000"/>
                </a:solidFill>
                <a:latin typeface="Open Sauce Bold"/>
              </a:rPr>
              <a:t> </a:t>
            </a:r>
            <a:r>
              <a:rPr lang="en-US" sz="1799" spc="8">
                <a:solidFill>
                  <a:srgbClr val="000000"/>
                </a:solidFill>
                <a:latin typeface="Open Sauce"/>
              </a:rPr>
              <a:t>is too </a:t>
            </a:r>
            <a:r>
              <a:rPr lang="en-US" sz="1799" spc="8">
                <a:solidFill>
                  <a:srgbClr val="F69338"/>
                </a:solidFill>
                <a:latin typeface="Open Sauce Bold"/>
              </a:rPr>
              <a:t>limited </a:t>
            </a:r>
            <a:r>
              <a:rPr lang="en-US" sz="1799" spc="8">
                <a:solidFill>
                  <a:srgbClr val="000000"/>
                </a:solidFill>
                <a:latin typeface="Open Sauce"/>
              </a:rPr>
              <a:t>to gain detailed insights.</a:t>
            </a:r>
          </a:p>
        </p:txBody>
      </p:sp>
      <p:sp>
        <p:nvSpPr>
          <p:cNvPr id="4" name="TextBox 4"/>
          <p:cNvSpPr txBox="1"/>
          <p:nvPr/>
        </p:nvSpPr>
        <p:spPr>
          <a:xfrm>
            <a:off x="1389602" y="3920250"/>
            <a:ext cx="6868283" cy="935355"/>
          </a:xfrm>
          <a:prstGeom prst="rect">
            <a:avLst/>
          </a:prstGeom>
        </p:spPr>
        <p:txBody>
          <a:bodyPr lIns="0" tIns="0" rIns="0" bIns="0" rtlCol="0" anchor="t">
            <a:spAutoFit/>
          </a:bodyPr>
          <a:lstStyle/>
          <a:p>
            <a:pPr marL="388617" lvl="1" indent="-194308" algn="l">
              <a:lnSpc>
                <a:spcPts val="2519"/>
              </a:lnSpc>
              <a:spcBef>
                <a:spcPct val="0"/>
              </a:spcBef>
              <a:buFont typeface="Arial"/>
              <a:buChar char="•"/>
            </a:pPr>
            <a:r>
              <a:rPr lang="en-US" sz="1799" spc="8">
                <a:solidFill>
                  <a:srgbClr val="000000"/>
                </a:solidFill>
                <a:latin typeface="Open Sauce"/>
              </a:rPr>
              <a:t>The </a:t>
            </a:r>
            <a:r>
              <a:rPr lang="en-US" sz="1799" spc="8">
                <a:solidFill>
                  <a:srgbClr val="F69338"/>
                </a:solidFill>
                <a:latin typeface="Open Sauce Bold"/>
              </a:rPr>
              <a:t>ASTs </a:t>
            </a:r>
            <a:r>
              <a:rPr lang="en-US" sz="1799" spc="8">
                <a:solidFill>
                  <a:srgbClr val="000000"/>
                </a:solidFill>
                <a:latin typeface="Open Sauce"/>
              </a:rPr>
              <a:t>are noticeably nearly </a:t>
            </a:r>
            <a:r>
              <a:rPr lang="en-US" sz="1799" spc="8">
                <a:solidFill>
                  <a:srgbClr val="F69338"/>
                </a:solidFill>
                <a:latin typeface="Open Sauce Bold"/>
              </a:rPr>
              <a:t>equivalent</a:t>
            </a:r>
            <a:r>
              <a:rPr lang="en-US" sz="1799" spc="8">
                <a:solidFill>
                  <a:srgbClr val="000000"/>
                </a:solidFill>
                <a:latin typeface="Open Sauce"/>
              </a:rPr>
              <a:t>. There are no prominent segments because all three segments have almost the same impact.</a:t>
            </a:r>
          </a:p>
        </p:txBody>
      </p:sp>
      <p:sp>
        <p:nvSpPr>
          <p:cNvPr id="5" name="TextBox 5"/>
          <p:cNvSpPr txBox="1"/>
          <p:nvPr/>
        </p:nvSpPr>
        <p:spPr>
          <a:xfrm>
            <a:off x="1389610" y="5624220"/>
            <a:ext cx="6868283" cy="621030"/>
          </a:xfrm>
          <a:prstGeom prst="rect">
            <a:avLst/>
          </a:prstGeom>
        </p:spPr>
        <p:txBody>
          <a:bodyPr lIns="0" tIns="0" rIns="0" bIns="0" rtlCol="0" anchor="t">
            <a:spAutoFit/>
          </a:bodyPr>
          <a:lstStyle/>
          <a:p>
            <a:pPr marL="388617" lvl="1" indent="-194308" algn="l">
              <a:lnSpc>
                <a:spcPts val="2519"/>
              </a:lnSpc>
              <a:spcBef>
                <a:spcPct val="0"/>
              </a:spcBef>
              <a:buFont typeface="Arial"/>
              <a:buChar char="•"/>
            </a:pPr>
            <a:r>
              <a:rPr lang="en-US" sz="1799" spc="8">
                <a:solidFill>
                  <a:srgbClr val="000000"/>
                </a:solidFill>
                <a:latin typeface="Open Sauce"/>
              </a:rPr>
              <a:t>During the last four months, we witnessed a </a:t>
            </a:r>
            <a:r>
              <a:rPr lang="en-US" sz="1799" spc="8">
                <a:solidFill>
                  <a:srgbClr val="F69338"/>
                </a:solidFill>
                <a:latin typeface="Open Sauce Bold"/>
              </a:rPr>
              <a:t>double increase</a:t>
            </a:r>
            <a:r>
              <a:rPr lang="en-US" sz="1799" spc="8">
                <a:solidFill>
                  <a:srgbClr val="000000"/>
                </a:solidFill>
                <a:latin typeface="Open Sauce"/>
              </a:rPr>
              <a:t> in the number of transactions.</a:t>
            </a:r>
          </a:p>
        </p:txBody>
      </p:sp>
      <p:sp>
        <p:nvSpPr>
          <p:cNvPr id="6" name="TextBox 6"/>
          <p:cNvSpPr txBox="1"/>
          <p:nvPr/>
        </p:nvSpPr>
        <p:spPr>
          <a:xfrm>
            <a:off x="1631966" y="8525163"/>
            <a:ext cx="6868283" cy="621030"/>
          </a:xfrm>
          <a:prstGeom prst="rect">
            <a:avLst/>
          </a:prstGeom>
        </p:spPr>
        <p:txBody>
          <a:bodyPr lIns="0" tIns="0" rIns="0" bIns="0" rtlCol="0" anchor="t">
            <a:spAutoFit/>
          </a:bodyPr>
          <a:lstStyle/>
          <a:p>
            <a:pPr marL="388617" lvl="1" indent="-194308" algn="l">
              <a:lnSpc>
                <a:spcPts val="2519"/>
              </a:lnSpc>
              <a:spcBef>
                <a:spcPct val="0"/>
              </a:spcBef>
              <a:buFont typeface="Arial"/>
              <a:buChar char="•"/>
            </a:pPr>
            <a:r>
              <a:rPr lang="en-US" sz="1799" spc="8">
                <a:solidFill>
                  <a:srgbClr val="F69338"/>
                </a:solidFill>
                <a:latin typeface="Open Sauce Bold"/>
              </a:rPr>
              <a:t>“Consumer” </a:t>
            </a:r>
            <a:r>
              <a:rPr lang="en-US" sz="1799" spc="8">
                <a:solidFill>
                  <a:srgbClr val="000000"/>
                </a:solidFill>
                <a:latin typeface="Open Sauce"/>
              </a:rPr>
              <a:t>segment </a:t>
            </a:r>
            <a:r>
              <a:rPr lang="en-US" sz="1799" spc="8">
                <a:solidFill>
                  <a:srgbClr val="F69338"/>
                </a:solidFill>
                <a:latin typeface="Open Sauce Bold"/>
              </a:rPr>
              <a:t>outnumbers</a:t>
            </a:r>
            <a:r>
              <a:rPr lang="en-US" sz="1799" spc="8">
                <a:solidFill>
                  <a:srgbClr val="000000"/>
                </a:solidFill>
                <a:latin typeface="Open Sauce"/>
              </a:rPr>
              <a:t> the others in the top lists.</a:t>
            </a:r>
          </a:p>
        </p:txBody>
      </p:sp>
      <p:sp>
        <p:nvSpPr>
          <p:cNvPr id="7" name="TextBox 7"/>
          <p:cNvSpPr txBox="1"/>
          <p:nvPr/>
        </p:nvSpPr>
        <p:spPr>
          <a:xfrm>
            <a:off x="8670538" y="2635132"/>
            <a:ext cx="8588762" cy="935355"/>
          </a:xfrm>
          <a:prstGeom prst="rect">
            <a:avLst/>
          </a:prstGeom>
        </p:spPr>
        <p:txBody>
          <a:bodyPr lIns="0" tIns="0" rIns="0" bIns="0" rtlCol="0" anchor="t">
            <a:spAutoFit/>
          </a:bodyPr>
          <a:lstStyle/>
          <a:p>
            <a:pPr marL="388617" lvl="1" indent="-194308" algn="l">
              <a:lnSpc>
                <a:spcPts val="2519"/>
              </a:lnSpc>
              <a:buFont typeface="Arial"/>
              <a:buChar char="•"/>
            </a:pPr>
            <a:r>
              <a:rPr lang="en-US" sz="1799" spc="8">
                <a:solidFill>
                  <a:srgbClr val="000000"/>
                </a:solidFill>
                <a:latin typeface="Open Sauce"/>
              </a:rPr>
              <a:t>There shall be a necessity for changes in the customer data collections process. It should be</a:t>
            </a:r>
            <a:r>
              <a:rPr lang="en-US" sz="1799" spc="8">
                <a:solidFill>
                  <a:srgbClr val="138DAD"/>
                </a:solidFill>
                <a:latin typeface="Open Sauce Bold"/>
              </a:rPr>
              <a:t> particular enough</a:t>
            </a:r>
            <a:r>
              <a:rPr lang="en-US" sz="1799" spc="8">
                <a:solidFill>
                  <a:srgbClr val="000000"/>
                </a:solidFill>
                <a:latin typeface="Open Sauce"/>
              </a:rPr>
              <a:t> to define our actual target segment. </a:t>
            </a:r>
          </a:p>
        </p:txBody>
      </p:sp>
      <p:sp>
        <p:nvSpPr>
          <p:cNvPr id="8" name="TextBox 8"/>
          <p:cNvSpPr txBox="1"/>
          <p:nvPr/>
        </p:nvSpPr>
        <p:spPr>
          <a:xfrm>
            <a:off x="8670538" y="3920250"/>
            <a:ext cx="8588754" cy="621030"/>
          </a:xfrm>
          <a:prstGeom prst="rect">
            <a:avLst/>
          </a:prstGeom>
        </p:spPr>
        <p:txBody>
          <a:bodyPr lIns="0" tIns="0" rIns="0" bIns="0" rtlCol="0" anchor="t">
            <a:spAutoFit/>
          </a:bodyPr>
          <a:lstStyle/>
          <a:p>
            <a:pPr marL="388617" lvl="1" indent="-194308" algn="l">
              <a:lnSpc>
                <a:spcPts val="2519"/>
              </a:lnSpc>
              <a:buFont typeface="Arial"/>
              <a:buChar char="•"/>
            </a:pPr>
            <a:r>
              <a:rPr lang="en-US" sz="1799" spc="8">
                <a:solidFill>
                  <a:srgbClr val="000000"/>
                </a:solidFill>
                <a:latin typeface="Open Sauce"/>
              </a:rPr>
              <a:t>The company should concentrate on </a:t>
            </a:r>
            <a:r>
              <a:rPr lang="en-US" sz="1799" spc="8">
                <a:solidFill>
                  <a:srgbClr val="138DAD"/>
                </a:solidFill>
                <a:latin typeface="Open Sauce Bold"/>
              </a:rPr>
              <a:t>attracting more and more </a:t>
            </a:r>
            <a:r>
              <a:rPr lang="en-US" sz="1799" spc="8">
                <a:solidFill>
                  <a:srgbClr val="000000"/>
                </a:solidFill>
                <a:latin typeface="Open Sauce"/>
              </a:rPr>
              <a:t>customers in all categories.</a:t>
            </a:r>
          </a:p>
        </p:txBody>
      </p:sp>
      <p:sp>
        <p:nvSpPr>
          <p:cNvPr id="9" name="TextBox 9"/>
          <p:cNvSpPr txBox="1"/>
          <p:nvPr/>
        </p:nvSpPr>
        <p:spPr>
          <a:xfrm>
            <a:off x="8670538" y="4691775"/>
            <a:ext cx="8588754" cy="621030"/>
          </a:xfrm>
          <a:prstGeom prst="rect">
            <a:avLst/>
          </a:prstGeom>
        </p:spPr>
        <p:txBody>
          <a:bodyPr lIns="0" tIns="0" rIns="0" bIns="0" rtlCol="0" anchor="t">
            <a:spAutoFit/>
          </a:bodyPr>
          <a:lstStyle/>
          <a:p>
            <a:pPr marL="388617" lvl="1" indent="-194308" algn="l">
              <a:lnSpc>
                <a:spcPts val="2519"/>
              </a:lnSpc>
              <a:buFont typeface="Arial"/>
              <a:buChar char="•"/>
            </a:pPr>
            <a:r>
              <a:rPr lang="en-US" sz="1799" spc="8">
                <a:solidFill>
                  <a:srgbClr val="000000"/>
                </a:solidFill>
                <a:latin typeface="Open Sauce"/>
              </a:rPr>
              <a:t>If there is a </a:t>
            </a:r>
            <a:r>
              <a:rPr lang="en-US" sz="1799" spc="8">
                <a:solidFill>
                  <a:srgbClr val="138DAD"/>
                </a:solidFill>
                <a:latin typeface="Open Sauce Bold"/>
              </a:rPr>
              <a:t>noticeable difference in ASTs</a:t>
            </a:r>
            <a:r>
              <a:rPr lang="en-US" sz="1799" spc="8">
                <a:solidFill>
                  <a:srgbClr val="000000"/>
                </a:solidFill>
                <a:latin typeface="Open Sauce"/>
              </a:rPr>
              <a:t>, the company may take into account the fact that which segments should be our target segments.</a:t>
            </a:r>
          </a:p>
        </p:txBody>
      </p:sp>
      <p:sp>
        <p:nvSpPr>
          <p:cNvPr id="10" name="TextBox 10"/>
          <p:cNvSpPr txBox="1"/>
          <p:nvPr/>
        </p:nvSpPr>
        <p:spPr>
          <a:xfrm>
            <a:off x="8670538" y="5624220"/>
            <a:ext cx="8588754" cy="935355"/>
          </a:xfrm>
          <a:prstGeom prst="rect">
            <a:avLst/>
          </a:prstGeom>
        </p:spPr>
        <p:txBody>
          <a:bodyPr lIns="0" tIns="0" rIns="0" bIns="0" rtlCol="0" anchor="t">
            <a:spAutoFit/>
          </a:bodyPr>
          <a:lstStyle/>
          <a:p>
            <a:pPr marL="388617" lvl="1" indent="-194308" algn="l">
              <a:lnSpc>
                <a:spcPts val="2519"/>
              </a:lnSpc>
              <a:buFont typeface="Arial"/>
              <a:buChar char="•"/>
            </a:pPr>
            <a:r>
              <a:rPr lang="en-US" sz="1799" spc="8">
                <a:solidFill>
                  <a:srgbClr val="000000"/>
                </a:solidFill>
                <a:latin typeface="Open Sauce"/>
              </a:rPr>
              <a:t>Gathering other data to find out the </a:t>
            </a:r>
            <a:r>
              <a:rPr lang="en-US" sz="1799" spc="8">
                <a:solidFill>
                  <a:srgbClr val="138DAD"/>
                </a:solidFill>
                <a:latin typeface="Open Sauce Bold"/>
              </a:rPr>
              <a:t>reasons </a:t>
            </a:r>
            <a:r>
              <a:rPr lang="en-US" sz="1799" spc="8">
                <a:solidFill>
                  <a:srgbClr val="000000"/>
                </a:solidFill>
                <a:latin typeface="Open Sauce"/>
              </a:rPr>
              <a:t>behind that: Why do our customers love to purchase during that time (discount, urgent need,...)  or is this a common situation for all businesses?</a:t>
            </a:r>
          </a:p>
        </p:txBody>
      </p:sp>
      <p:sp>
        <p:nvSpPr>
          <p:cNvPr id="11" name="TextBox 11"/>
          <p:cNvSpPr txBox="1"/>
          <p:nvPr/>
        </p:nvSpPr>
        <p:spPr>
          <a:xfrm>
            <a:off x="8670530" y="6750075"/>
            <a:ext cx="8588754" cy="1249680"/>
          </a:xfrm>
          <a:prstGeom prst="rect">
            <a:avLst/>
          </a:prstGeom>
        </p:spPr>
        <p:txBody>
          <a:bodyPr lIns="0" tIns="0" rIns="0" bIns="0" rtlCol="0" anchor="t">
            <a:spAutoFit/>
          </a:bodyPr>
          <a:lstStyle/>
          <a:p>
            <a:pPr marL="388617" lvl="1" indent="-194308" algn="l">
              <a:lnSpc>
                <a:spcPts val="2519"/>
              </a:lnSpc>
              <a:buFont typeface="Arial"/>
              <a:buChar char="•"/>
            </a:pPr>
            <a:r>
              <a:rPr lang="en-US" sz="1799" spc="8">
                <a:solidFill>
                  <a:srgbClr val="138DAD"/>
                </a:solidFill>
                <a:latin typeface="Open Sauce Bold"/>
              </a:rPr>
              <a:t>Importing new products</a:t>
            </a:r>
            <a:r>
              <a:rPr lang="en-US" sz="1799" spc="8">
                <a:solidFill>
                  <a:srgbClr val="000000"/>
                </a:solidFill>
                <a:latin typeface="Open Sauce"/>
              </a:rPr>
              <a:t>, especially office supplies, and offering a variety of goods should be considered and completed before the last quarter. This helps to retain customers, captivate new ones, prevent shortage.</a:t>
            </a:r>
          </a:p>
        </p:txBody>
      </p:sp>
      <p:sp>
        <p:nvSpPr>
          <p:cNvPr id="12" name="TextBox 12"/>
          <p:cNvSpPr txBox="1"/>
          <p:nvPr/>
        </p:nvSpPr>
        <p:spPr>
          <a:xfrm>
            <a:off x="8670530" y="8315613"/>
            <a:ext cx="8588762" cy="621030"/>
          </a:xfrm>
          <a:prstGeom prst="rect">
            <a:avLst/>
          </a:prstGeom>
        </p:spPr>
        <p:txBody>
          <a:bodyPr lIns="0" tIns="0" rIns="0" bIns="0" rtlCol="0" anchor="t">
            <a:spAutoFit/>
          </a:bodyPr>
          <a:lstStyle/>
          <a:p>
            <a:pPr marL="388617" lvl="1" indent="-194308" algn="l">
              <a:lnSpc>
                <a:spcPts val="2519"/>
              </a:lnSpc>
              <a:buFont typeface="Arial"/>
              <a:buChar char="•"/>
            </a:pPr>
            <a:r>
              <a:rPr lang="en-US" sz="1799" spc="8">
                <a:solidFill>
                  <a:srgbClr val="000000"/>
                </a:solidFill>
                <a:latin typeface="Open Sauce"/>
              </a:rPr>
              <a:t>Business gifts, exceptional discounts, special offers... should be given to the top customers in order to </a:t>
            </a:r>
            <a:r>
              <a:rPr lang="en-US" sz="1799" spc="8">
                <a:solidFill>
                  <a:srgbClr val="138DAD"/>
                </a:solidFill>
                <a:latin typeface="Open Sauce Bold"/>
              </a:rPr>
              <a:t>maintain good relationships</a:t>
            </a:r>
            <a:r>
              <a:rPr lang="en-US" sz="1799" spc="8">
                <a:solidFill>
                  <a:srgbClr val="000000"/>
                </a:solidFill>
                <a:latin typeface="Open Sauce"/>
              </a:rPr>
              <a:t> with them. </a:t>
            </a:r>
          </a:p>
        </p:txBody>
      </p:sp>
      <p:grpSp>
        <p:nvGrpSpPr>
          <p:cNvPr id="13" name="Group 13"/>
          <p:cNvGrpSpPr/>
          <p:nvPr/>
        </p:nvGrpSpPr>
        <p:grpSpPr>
          <a:xfrm>
            <a:off x="1028700" y="1637170"/>
            <a:ext cx="8016031" cy="845562"/>
            <a:chOff x="0" y="0"/>
            <a:chExt cx="50928179" cy="5372100"/>
          </a:xfrm>
        </p:grpSpPr>
        <p:sp>
          <p:nvSpPr>
            <p:cNvPr id="14" name="Freeform 14"/>
            <p:cNvSpPr/>
            <p:nvPr/>
          </p:nvSpPr>
          <p:spPr>
            <a:xfrm>
              <a:off x="0" y="0"/>
              <a:ext cx="50928178" cy="5372100"/>
            </a:xfrm>
            <a:custGeom>
              <a:avLst/>
              <a:gdLst/>
              <a:ahLst/>
              <a:cxnLst/>
              <a:rect l="l" t="t" r="r" b="b"/>
              <a:pathLst>
                <a:path w="50928178" h="5372100">
                  <a:moveTo>
                    <a:pt x="49377507" y="0"/>
                  </a:moveTo>
                  <a:lnTo>
                    <a:pt x="1550670" y="0"/>
                  </a:lnTo>
                  <a:lnTo>
                    <a:pt x="0" y="2686050"/>
                  </a:lnTo>
                  <a:lnTo>
                    <a:pt x="1550670" y="5372100"/>
                  </a:lnTo>
                  <a:lnTo>
                    <a:pt x="49377510" y="5372100"/>
                  </a:lnTo>
                  <a:lnTo>
                    <a:pt x="50928178" y="2686050"/>
                  </a:lnTo>
                  <a:lnTo>
                    <a:pt x="49377507" y="0"/>
                  </a:lnTo>
                  <a:close/>
                </a:path>
              </a:pathLst>
            </a:custGeom>
            <a:solidFill>
              <a:srgbClr val="709954"/>
            </a:solidFill>
          </p:spPr>
        </p:sp>
      </p:grpSp>
      <p:grpSp>
        <p:nvGrpSpPr>
          <p:cNvPr id="15" name="Group 15"/>
          <p:cNvGrpSpPr/>
          <p:nvPr/>
        </p:nvGrpSpPr>
        <p:grpSpPr>
          <a:xfrm>
            <a:off x="8500257" y="1637170"/>
            <a:ext cx="8759043" cy="845562"/>
            <a:chOff x="0" y="0"/>
            <a:chExt cx="55648750" cy="5372100"/>
          </a:xfrm>
        </p:grpSpPr>
        <p:sp>
          <p:nvSpPr>
            <p:cNvPr id="16" name="Freeform 16"/>
            <p:cNvSpPr/>
            <p:nvPr/>
          </p:nvSpPr>
          <p:spPr>
            <a:xfrm>
              <a:off x="0" y="0"/>
              <a:ext cx="55648752" cy="5372100"/>
            </a:xfrm>
            <a:custGeom>
              <a:avLst/>
              <a:gdLst/>
              <a:ahLst/>
              <a:cxnLst/>
              <a:rect l="l" t="t" r="r" b="b"/>
              <a:pathLst>
                <a:path w="55648752" h="5372100">
                  <a:moveTo>
                    <a:pt x="54098081" y="0"/>
                  </a:moveTo>
                  <a:lnTo>
                    <a:pt x="1550670" y="0"/>
                  </a:lnTo>
                  <a:lnTo>
                    <a:pt x="0" y="2686050"/>
                  </a:lnTo>
                  <a:lnTo>
                    <a:pt x="1550670" y="5372100"/>
                  </a:lnTo>
                  <a:lnTo>
                    <a:pt x="54098081" y="5372100"/>
                  </a:lnTo>
                  <a:lnTo>
                    <a:pt x="55648752" y="2686050"/>
                  </a:lnTo>
                  <a:lnTo>
                    <a:pt x="54098081" y="0"/>
                  </a:lnTo>
                  <a:close/>
                </a:path>
              </a:pathLst>
            </a:custGeom>
            <a:solidFill>
              <a:srgbClr val="556A96"/>
            </a:solidFill>
          </p:spPr>
        </p:sp>
      </p:grpSp>
      <p:sp>
        <p:nvSpPr>
          <p:cNvPr id="17" name="AutoShape 17"/>
          <p:cNvSpPr/>
          <p:nvPr/>
        </p:nvSpPr>
        <p:spPr>
          <a:xfrm>
            <a:off x="1389602" y="3825000"/>
            <a:ext cx="15627312" cy="0"/>
          </a:xfrm>
          <a:prstGeom prst="line">
            <a:avLst/>
          </a:prstGeom>
          <a:ln w="9525" cap="flat">
            <a:solidFill>
              <a:srgbClr val="A6A6A6"/>
            </a:solidFill>
            <a:prstDash val="solid"/>
            <a:headEnd type="none" w="sm" len="sm"/>
            <a:tailEnd type="none" w="sm" len="sm"/>
          </a:ln>
        </p:spPr>
      </p:sp>
      <p:sp>
        <p:nvSpPr>
          <p:cNvPr id="18" name="AutoShape 18"/>
          <p:cNvSpPr/>
          <p:nvPr/>
        </p:nvSpPr>
        <p:spPr>
          <a:xfrm rot="-5645">
            <a:off x="1389592" y="5516138"/>
            <a:ext cx="15627333" cy="0"/>
          </a:xfrm>
          <a:prstGeom prst="line">
            <a:avLst/>
          </a:prstGeom>
          <a:ln w="9525" cap="flat">
            <a:solidFill>
              <a:srgbClr val="A6A6A6"/>
            </a:solidFill>
            <a:prstDash val="solid"/>
            <a:headEnd type="none" w="sm" len="sm"/>
            <a:tailEnd type="none" w="sm" len="sm"/>
          </a:ln>
        </p:spPr>
      </p:sp>
      <p:sp>
        <p:nvSpPr>
          <p:cNvPr id="19" name="AutoShape 19"/>
          <p:cNvSpPr/>
          <p:nvPr/>
        </p:nvSpPr>
        <p:spPr>
          <a:xfrm rot="-5645">
            <a:off x="1389608" y="8164988"/>
            <a:ext cx="15627333" cy="0"/>
          </a:xfrm>
          <a:prstGeom prst="line">
            <a:avLst/>
          </a:prstGeom>
          <a:ln w="9525" cap="flat">
            <a:solidFill>
              <a:srgbClr val="A6A6A6"/>
            </a:solidFill>
            <a:prstDash val="solid"/>
            <a:headEnd type="none" w="sm" len="sm"/>
            <a:tailEnd type="none" w="sm" len="sm"/>
          </a:ln>
        </p:spPr>
      </p:sp>
      <p:sp>
        <p:nvSpPr>
          <p:cNvPr id="20" name="TextBox 20"/>
          <p:cNvSpPr txBox="1"/>
          <p:nvPr/>
        </p:nvSpPr>
        <p:spPr>
          <a:xfrm>
            <a:off x="1631966" y="1826302"/>
            <a:ext cx="6625919" cy="419100"/>
          </a:xfrm>
          <a:prstGeom prst="rect">
            <a:avLst/>
          </a:prstGeom>
        </p:spPr>
        <p:txBody>
          <a:bodyPr lIns="0" tIns="0" rIns="0" bIns="0" rtlCol="0" anchor="t">
            <a:spAutoFit/>
          </a:bodyPr>
          <a:lstStyle/>
          <a:p>
            <a:pPr algn="ctr">
              <a:lnSpc>
                <a:spcPts val="3360"/>
              </a:lnSpc>
            </a:pPr>
            <a:r>
              <a:rPr lang="en-US" sz="2800">
                <a:solidFill>
                  <a:srgbClr val="FFFFFF"/>
                </a:solidFill>
                <a:latin typeface="Fira Sans Medium"/>
              </a:rPr>
              <a:t>Evaluation</a:t>
            </a:r>
          </a:p>
        </p:txBody>
      </p:sp>
      <p:sp>
        <p:nvSpPr>
          <p:cNvPr id="21" name="TextBox 21"/>
          <p:cNvSpPr txBox="1"/>
          <p:nvPr/>
        </p:nvSpPr>
        <p:spPr>
          <a:xfrm>
            <a:off x="9044731" y="1864688"/>
            <a:ext cx="7972184"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FFFFFF"/>
                </a:solidFill>
                <a:latin typeface="Fira Sans Medium"/>
              </a:rPr>
              <a:t>Dicussion</a:t>
            </a:r>
          </a:p>
        </p:txBody>
      </p:sp>
      <p:sp>
        <p:nvSpPr>
          <p:cNvPr id="22" name="TextBox 22"/>
          <p:cNvSpPr txBox="1"/>
          <p:nvPr/>
        </p:nvSpPr>
        <p:spPr>
          <a:xfrm>
            <a:off x="1028700" y="674424"/>
            <a:ext cx="8143757" cy="737126"/>
          </a:xfrm>
          <a:prstGeom prst="rect">
            <a:avLst/>
          </a:prstGeom>
        </p:spPr>
        <p:txBody>
          <a:bodyPr lIns="0" tIns="0" rIns="0" bIns="0" rtlCol="0" anchor="t">
            <a:spAutoFit/>
          </a:bodyPr>
          <a:lstStyle/>
          <a:p>
            <a:pPr>
              <a:lnSpc>
                <a:spcPts val="5845"/>
              </a:lnSpc>
            </a:pPr>
            <a:r>
              <a:rPr lang="en-US" sz="5082">
                <a:solidFill>
                  <a:srgbClr val="317C47"/>
                </a:solidFill>
                <a:latin typeface="Prata"/>
              </a:rPr>
              <a:t>CUSTOMER ANALYSIS</a:t>
            </a:r>
          </a:p>
        </p:txBody>
      </p:sp>
      <p:sp>
        <p:nvSpPr>
          <p:cNvPr id="23" name="TextBox 23"/>
          <p:cNvSpPr txBox="1"/>
          <p:nvPr/>
        </p:nvSpPr>
        <p:spPr>
          <a:xfrm>
            <a:off x="8670530" y="9108093"/>
            <a:ext cx="8588762" cy="621030"/>
          </a:xfrm>
          <a:prstGeom prst="rect">
            <a:avLst/>
          </a:prstGeom>
        </p:spPr>
        <p:txBody>
          <a:bodyPr lIns="0" tIns="0" rIns="0" bIns="0" rtlCol="0" anchor="t">
            <a:spAutoFit/>
          </a:bodyPr>
          <a:lstStyle/>
          <a:p>
            <a:pPr marL="388617" lvl="1" indent="-194308" algn="l">
              <a:lnSpc>
                <a:spcPts val="2519"/>
              </a:lnSpc>
              <a:buFont typeface="Arial"/>
              <a:buChar char="•"/>
            </a:pPr>
            <a:r>
              <a:rPr lang="en-US" sz="1799" spc="8">
                <a:solidFill>
                  <a:srgbClr val="000000"/>
                </a:solidFill>
                <a:latin typeface="Open Sauce"/>
              </a:rPr>
              <a:t>Figuring out which other products that they may like to </a:t>
            </a:r>
            <a:r>
              <a:rPr lang="en-US" sz="1799" spc="8">
                <a:solidFill>
                  <a:srgbClr val="138DAD"/>
                </a:solidFill>
                <a:latin typeface="Open Sauce Bold"/>
              </a:rPr>
              <a:t>expand their regular purchase list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9174131" y="7811781"/>
            <a:ext cx="4605058" cy="2475219"/>
          </a:xfrm>
          <a:prstGeom prst="rect">
            <a:avLst/>
          </a:prstGeom>
        </p:spPr>
      </p:pic>
      <p:pic>
        <p:nvPicPr>
          <p:cNvPr id="6" name="Picture 6"/>
          <p:cNvPicPr>
            <a:picLocks noChangeAspect="1"/>
          </p:cNvPicPr>
          <p:nvPr/>
        </p:nvPicPr>
        <p:blipFill>
          <a:blip r:embed="rId9">
            <a:alphaModFix amt="10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flipV="1">
            <a:off x="0" y="0"/>
            <a:ext cx="873100" cy="2024580"/>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883964" y="2522035"/>
            <a:ext cx="570968" cy="316174"/>
          </a:xfrm>
          <a:prstGeom prst="rect">
            <a:avLst/>
          </a:prstGeom>
        </p:spPr>
      </p:pic>
      <p:sp>
        <p:nvSpPr>
          <p:cNvPr id="8" name="TextBox 8"/>
          <p:cNvSpPr txBox="1"/>
          <p:nvPr/>
        </p:nvSpPr>
        <p:spPr>
          <a:xfrm>
            <a:off x="1944488" y="1608480"/>
            <a:ext cx="8143757" cy="753348"/>
          </a:xfrm>
          <a:prstGeom prst="rect">
            <a:avLst/>
          </a:prstGeom>
        </p:spPr>
        <p:txBody>
          <a:bodyPr lIns="0" tIns="0" rIns="0" bIns="0" rtlCol="0" anchor="t">
            <a:spAutoFit/>
          </a:bodyPr>
          <a:lstStyle/>
          <a:p>
            <a:pPr>
              <a:lnSpc>
                <a:spcPts val="5845"/>
              </a:lnSpc>
            </a:pPr>
            <a:r>
              <a:rPr lang="en-US" sz="5082" dirty="0">
                <a:solidFill>
                  <a:srgbClr val="F7CC3A"/>
                </a:solidFill>
                <a:latin typeface="Prata"/>
              </a:rPr>
              <a:t>MEMBERS</a:t>
            </a:r>
          </a:p>
        </p:txBody>
      </p:sp>
      <p:sp>
        <p:nvSpPr>
          <p:cNvPr id="9" name="TextBox 9"/>
          <p:cNvSpPr txBox="1"/>
          <p:nvPr/>
        </p:nvSpPr>
        <p:spPr>
          <a:xfrm>
            <a:off x="1944488" y="788544"/>
            <a:ext cx="6060458" cy="404111"/>
          </a:xfrm>
          <a:prstGeom prst="rect">
            <a:avLst/>
          </a:prstGeom>
        </p:spPr>
        <p:txBody>
          <a:bodyPr lIns="0" tIns="0" rIns="0" bIns="0" rtlCol="0" anchor="t">
            <a:spAutoFit/>
          </a:bodyPr>
          <a:lstStyle/>
          <a:p>
            <a:pPr>
              <a:lnSpc>
                <a:spcPts val="3294"/>
              </a:lnSpc>
            </a:pPr>
            <a:r>
              <a:rPr lang="en-US" sz="2272" spc="340">
                <a:solidFill>
                  <a:srgbClr val="FFFFFF"/>
                </a:solidFill>
                <a:latin typeface="Josefin Sans Bold"/>
              </a:rPr>
              <a:t>GROUP 10</a:t>
            </a:r>
          </a:p>
        </p:txBody>
      </p:sp>
      <p:sp>
        <p:nvSpPr>
          <p:cNvPr id="10" name="TextBox 10"/>
          <p:cNvSpPr txBox="1"/>
          <p:nvPr/>
        </p:nvSpPr>
        <p:spPr>
          <a:xfrm>
            <a:off x="3420191" y="3212680"/>
            <a:ext cx="7848608" cy="732155"/>
          </a:xfrm>
          <a:prstGeom prst="rect">
            <a:avLst/>
          </a:prstGeom>
        </p:spPr>
        <p:txBody>
          <a:bodyPr lIns="0" tIns="0" rIns="0" bIns="0" rtlCol="0" anchor="t">
            <a:spAutoFit/>
          </a:bodyPr>
          <a:lstStyle/>
          <a:p>
            <a:pPr algn="l">
              <a:lnSpc>
                <a:spcPts val="6400"/>
              </a:lnSpc>
            </a:pPr>
            <a:r>
              <a:rPr lang="en-US" sz="3200" spc="480">
                <a:solidFill>
                  <a:srgbClr val="FFFFFF"/>
                </a:solidFill>
                <a:latin typeface="Open Sauce"/>
              </a:rPr>
              <a:t>PHAN VĂN HIẾU - K194111605</a:t>
            </a:r>
          </a:p>
        </p:txBody>
      </p:sp>
      <p:grpSp>
        <p:nvGrpSpPr>
          <p:cNvPr id="11" name="Group 11"/>
          <p:cNvGrpSpPr/>
          <p:nvPr/>
        </p:nvGrpSpPr>
        <p:grpSpPr>
          <a:xfrm>
            <a:off x="2004373" y="3366939"/>
            <a:ext cx="771999" cy="771999"/>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BBCA"/>
            </a:solidFill>
          </p:spPr>
        </p:sp>
      </p:grpSp>
      <p:sp>
        <p:nvSpPr>
          <p:cNvPr id="13" name="TextBox 13"/>
          <p:cNvSpPr txBox="1"/>
          <p:nvPr/>
        </p:nvSpPr>
        <p:spPr>
          <a:xfrm>
            <a:off x="2117767" y="3356508"/>
            <a:ext cx="545211" cy="669036"/>
          </a:xfrm>
          <a:prstGeom prst="rect">
            <a:avLst/>
          </a:prstGeom>
        </p:spPr>
        <p:txBody>
          <a:bodyPr lIns="0" tIns="0" rIns="0" bIns="0" rtlCol="0" anchor="t">
            <a:spAutoFit/>
          </a:bodyPr>
          <a:lstStyle/>
          <a:p>
            <a:pPr algn="ctr">
              <a:lnSpc>
                <a:spcPts val="5652"/>
              </a:lnSpc>
            </a:pPr>
            <a:r>
              <a:rPr lang="en-US" sz="3600">
                <a:solidFill>
                  <a:srgbClr val="132532"/>
                </a:solidFill>
                <a:latin typeface="Prata"/>
              </a:rPr>
              <a:t>1</a:t>
            </a:r>
          </a:p>
        </p:txBody>
      </p:sp>
      <p:sp>
        <p:nvSpPr>
          <p:cNvPr id="14" name="TextBox 14"/>
          <p:cNvSpPr txBox="1"/>
          <p:nvPr/>
        </p:nvSpPr>
        <p:spPr>
          <a:xfrm>
            <a:off x="3420191" y="4494749"/>
            <a:ext cx="9853447" cy="732155"/>
          </a:xfrm>
          <a:prstGeom prst="rect">
            <a:avLst/>
          </a:prstGeom>
        </p:spPr>
        <p:txBody>
          <a:bodyPr lIns="0" tIns="0" rIns="0" bIns="0" rtlCol="0" anchor="t">
            <a:spAutoFit/>
          </a:bodyPr>
          <a:lstStyle/>
          <a:p>
            <a:pPr marL="0" lvl="1" indent="0" algn="l">
              <a:lnSpc>
                <a:spcPts val="6400"/>
              </a:lnSpc>
              <a:spcBef>
                <a:spcPct val="0"/>
              </a:spcBef>
            </a:pPr>
            <a:r>
              <a:rPr lang="en-US" sz="3200" spc="480">
                <a:solidFill>
                  <a:srgbClr val="FFFFFF"/>
                </a:solidFill>
                <a:latin typeface="Open Sauce"/>
              </a:rPr>
              <a:t>NGUYỄN THỊ QUỲNH NHƯ - K194111621</a:t>
            </a:r>
          </a:p>
        </p:txBody>
      </p:sp>
      <p:grpSp>
        <p:nvGrpSpPr>
          <p:cNvPr id="15" name="Group 15"/>
          <p:cNvGrpSpPr/>
          <p:nvPr/>
        </p:nvGrpSpPr>
        <p:grpSpPr>
          <a:xfrm>
            <a:off x="2004373" y="4646779"/>
            <a:ext cx="771999" cy="771999"/>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BBCA"/>
            </a:solidFill>
          </p:spPr>
        </p:sp>
      </p:grpSp>
      <p:sp>
        <p:nvSpPr>
          <p:cNvPr id="17" name="TextBox 17"/>
          <p:cNvSpPr txBox="1"/>
          <p:nvPr/>
        </p:nvSpPr>
        <p:spPr>
          <a:xfrm>
            <a:off x="2117767" y="4636348"/>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132532"/>
                </a:solidFill>
                <a:latin typeface="Prata"/>
              </a:rPr>
              <a:t>2</a:t>
            </a:r>
          </a:p>
        </p:txBody>
      </p:sp>
      <p:sp>
        <p:nvSpPr>
          <p:cNvPr id="18" name="TextBox 18"/>
          <p:cNvSpPr txBox="1"/>
          <p:nvPr/>
        </p:nvSpPr>
        <p:spPr>
          <a:xfrm>
            <a:off x="3420191" y="7058885"/>
            <a:ext cx="9853447" cy="732155"/>
          </a:xfrm>
          <a:prstGeom prst="rect">
            <a:avLst/>
          </a:prstGeom>
        </p:spPr>
        <p:txBody>
          <a:bodyPr lIns="0" tIns="0" rIns="0" bIns="0" rtlCol="0" anchor="t">
            <a:spAutoFit/>
          </a:bodyPr>
          <a:lstStyle/>
          <a:p>
            <a:pPr marL="0" lvl="1" indent="0" algn="l">
              <a:lnSpc>
                <a:spcPts val="6400"/>
              </a:lnSpc>
              <a:spcBef>
                <a:spcPct val="0"/>
              </a:spcBef>
            </a:pPr>
            <a:r>
              <a:rPr lang="en-US" sz="3200" spc="480">
                <a:solidFill>
                  <a:srgbClr val="FFFFFF"/>
                </a:solidFill>
                <a:latin typeface="Open Sauce"/>
              </a:rPr>
              <a:t>NGUYỄN THỊ THANH TÂM - K194111627</a:t>
            </a:r>
          </a:p>
        </p:txBody>
      </p:sp>
      <p:grpSp>
        <p:nvGrpSpPr>
          <p:cNvPr id="19" name="Group 19"/>
          <p:cNvGrpSpPr/>
          <p:nvPr/>
        </p:nvGrpSpPr>
        <p:grpSpPr>
          <a:xfrm>
            <a:off x="2004373" y="7206461"/>
            <a:ext cx="771999" cy="771999"/>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BBCA"/>
            </a:solidFill>
          </p:spPr>
        </p:sp>
      </p:grpSp>
      <p:sp>
        <p:nvSpPr>
          <p:cNvPr id="21" name="TextBox 21"/>
          <p:cNvSpPr txBox="1"/>
          <p:nvPr/>
        </p:nvSpPr>
        <p:spPr>
          <a:xfrm>
            <a:off x="2117767" y="7196030"/>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132532"/>
                </a:solidFill>
                <a:latin typeface="Prata"/>
              </a:rPr>
              <a:t>4</a:t>
            </a:r>
          </a:p>
        </p:txBody>
      </p:sp>
      <p:sp>
        <p:nvSpPr>
          <p:cNvPr id="22" name="TextBox 22"/>
          <p:cNvSpPr txBox="1"/>
          <p:nvPr/>
        </p:nvSpPr>
        <p:spPr>
          <a:xfrm>
            <a:off x="3420191" y="5776817"/>
            <a:ext cx="10463773" cy="732155"/>
          </a:xfrm>
          <a:prstGeom prst="rect">
            <a:avLst/>
          </a:prstGeom>
        </p:spPr>
        <p:txBody>
          <a:bodyPr lIns="0" tIns="0" rIns="0" bIns="0" rtlCol="0" anchor="t">
            <a:spAutoFit/>
          </a:bodyPr>
          <a:lstStyle/>
          <a:p>
            <a:pPr marL="0" lvl="1" indent="0" algn="l">
              <a:lnSpc>
                <a:spcPts val="6400"/>
              </a:lnSpc>
              <a:spcBef>
                <a:spcPct val="0"/>
              </a:spcBef>
            </a:pPr>
            <a:r>
              <a:rPr lang="en-US" sz="3200" spc="480">
                <a:solidFill>
                  <a:srgbClr val="FFFFFF"/>
                </a:solidFill>
                <a:latin typeface="Open Sauce"/>
              </a:rPr>
              <a:t>LƯƠNG TRƯỜNG PHƯỚC - K194111624</a:t>
            </a:r>
          </a:p>
        </p:txBody>
      </p:sp>
      <p:grpSp>
        <p:nvGrpSpPr>
          <p:cNvPr id="23" name="Group 23"/>
          <p:cNvGrpSpPr/>
          <p:nvPr/>
        </p:nvGrpSpPr>
        <p:grpSpPr>
          <a:xfrm>
            <a:off x="2004373" y="5926620"/>
            <a:ext cx="771999" cy="771999"/>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BBCA"/>
            </a:solidFill>
          </p:spPr>
        </p:sp>
      </p:grpSp>
      <p:sp>
        <p:nvSpPr>
          <p:cNvPr id="25" name="TextBox 25"/>
          <p:cNvSpPr txBox="1"/>
          <p:nvPr/>
        </p:nvSpPr>
        <p:spPr>
          <a:xfrm>
            <a:off x="2117767" y="5916189"/>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132532"/>
                </a:solidFill>
                <a:latin typeface="Prata"/>
              </a:rPr>
              <a:t>3</a:t>
            </a:r>
          </a:p>
        </p:txBody>
      </p:sp>
      <p:sp>
        <p:nvSpPr>
          <p:cNvPr id="26" name="TextBox 26"/>
          <p:cNvSpPr txBox="1"/>
          <p:nvPr/>
        </p:nvSpPr>
        <p:spPr>
          <a:xfrm>
            <a:off x="3420191" y="8340954"/>
            <a:ext cx="11562491" cy="732155"/>
          </a:xfrm>
          <a:prstGeom prst="rect">
            <a:avLst/>
          </a:prstGeom>
        </p:spPr>
        <p:txBody>
          <a:bodyPr lIns="0" tIns="0" rIns="0" bIns="0" rtlCol="0" anchor="t">
            <a:spAutoFit/>
          </a:bodyPr>
          <a:lstStyle/>
          <a:p>
            <a:pPr marL="0" lvl="1" indent="0" algn="l">
              <a:lnSpc>
                <a:spcPts val="6400"/>
              </a:lnSpc>
              <a:spcBef>
                <a:spcPct val="0"/>
              </a:spcBef>
            </a:pPr>
            <a:r>
              <a:rPr lang="en-US" sz="3200" spc="480">
                <a:solidFill>
                  <a:srgbClr val="FFFFFF"/>
                </a:solidFill>
                <a:latin typeface="Open Sauce"/>
              </a:rPr>
              <a:t>NGUYỀN TRẦN HUYỀN TRANG - K194111634    </a:t>
            </a:r>
          </a:p>
        </p:txBody>
      </p:sp>
      <p:grpSp>
        <p:nvGrpSpPr>
          <p:cNvPr id="27" name="Group 27"/>
          <p:cNvGrpSpPr/>
          <p:nvPr/>
        </p:nvGrpSpPr>
        <p:grpSpPr>
          <a:xfrm>
            <a:off x="2004373" y="8486301"/>
            <a:ext cx="771999" cy="771999"/>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BBCA"/>
            </a:solidFill>
          </p:spPr>
        </p:sp>
      </p:grpSp>
      <p:sp>
        <p:nvSpPr>
          <p:cNvPr id="29" name="TextBox 29"/>
          <p:cNvSpPr txBox="1"/>
          <p:nvPr/>
        </p:nvSpPr>
        <p:spPr>
          <a:xfrm>
            <a:off x="2117767" y="8475870"/>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132532"/>
                </a:solidFill>
                <a:latin typeface="Prata"/>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1687" y="9113755"/>
            <a:ext cx="775789" cy="773850"/>
          </a:xfrm>
          <a:prstGeom prst="rect">
            <a:avLst/>
          </a:prstGeom>
        </p:spPr>
      </p:pic>
      <p:pic>
        <p:nvPicPr>
          <p:cNvPr id="3" name="Picture 3"/>
          <p:cNvPicPr>
            <a:picLocks noChangeAspect="1"/>
          </p:cNvPicPr>
          <p:nvPr/>
        </p:nvPicPr>
        <p:blipFill>
          <a:blip r:embed="rId4">
            <a:alphaModFix amt="2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6">
            <a:alphaModFix amt="10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3709294" y="7811781"/>
            <a:ext cx="4605058" cy="2475219"/>
          </a:xfrm>
          <a:prstGeom prst="rect">
            <a:avLst/>
          </a:prstGeom>
        </p:spPr>
      </p:pic>
      <p:pic>
        <p:nvPicPr>
          <p:cNvPr id="5" name="Picture 5"/>
          <p:cNvPicPr>
            <a:picLocks noChangeAspect="1"/>
          </p:cNvPicPr>
          <p:nvPr/>
        </p:nvPicPr>
        <p:blipFill>
          <a:blip r:embed="rId8">
            <a:alphaModFix amt="10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0" y="0"/>
            <a:ext cx="873100" cy="2024580"/>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24121" y="1135307"/>
            <a:ext cx="585174" cy="279420"/>
          </a:xfrm>
          <a:prstGeom prst="rect">
            <a:avLst/>
          </a:prstGeom>
        </p:spPr>
      </p:pic>
      <p:pic>
        <p:nvPicPr>
          <p:cNvPr id="7" name="Picture 7"/>
          <p:cNvPicPr>
            <a:picLocks noChangeAspect="1"/>
          </p:cNvPicPr>
          <p:nvPr/>
        </p:nvPicPr>
        <p:blipFill>
          <a:blip r:embed="rId12"/>
          <a:srcRect l="1798" r="1301"/>
          <a:stretch>
            <a:fillRect/>
          </a:stretch>
        </p:blipFill>
        <p:spPr>
          <a:xfrm>
            <a:off x="6360082" y="2284402"/>
            <a:ext cx="11479544" cy="6370115"/>
          </a:xfrm>
          <a:prstGeom prst="rect">
            <a:avLst/>
          </a:prstGeom>
        </p:spPr>
      </p:pic>
      <p:sp>
        <p:nvSpPr>
          <p:cNvPr id="8" name="TextBox 8"/>
          <p:cNvSpPr txBox="1"/>
          <p:nvPr/>
        </p:nvSpPr>
        <p:spPr>
          <a:xfrm>
            <a:off x="1028700" y="920741"/>
            <a:ext cx="13999745" cy="737126"/>
          </a:xfrm>
          <a:prstGeom prst="rect">
            <a:avLst/>
          </a:prstGeom>
        </p:spPr>
        <p:txBody>
          <a:bodyPr lIns="0" tIns="0" rIns="0" bIns="0" rtlCol="0" anchor="t">
            <a:spAutoFit/>
          </a:bodyPr>
          <a:lstStyle/>
          <a:p>
            <a:pPr>
              <a:lnSpc>
                <a:spcPts val="5845"/>
              </a:lnSpc>
            </a:pPr>
            <a:r>
              <a:rPr lang="en-US" sz="5082">
                <a:solidFill>
                  <a:srgbClr val="317C47"/>
                </a:solidFill>
                <a:latin typeface="Prata"/>
              </a:rPr>
              <a:t>PRODUCT ANALYSIS</a:t>
            </a:r>
          </a:p>
        </p:txBody>
      </p:sp>
      <p:sp>
        <p:nvSpPr>
          <p:cNvPr id="9" name="TextBox 9"/>
          <p:cNvSpPr txBox="1"/>
          <p:nvPr/>
        </p:nvSpPr>
        <p:spPr>
          <a:xfrm>
            <a:off x="1207476" y="2553903"/>
            <a:ext cx="5152606" cy="408305"/>
          </a:xfrm>
          <a:prstGeom prst="rect">
            <a:avLst/>
          </a:prstGeom>
        </p:spPr>
        <p:txBody>
          <a:bodyPr lIns="0" tIns="0" rIns="0" bIns="0" rtlCol="0" anchor="t">
            <a:spAutoFit/>
          </a:bodyPr>
          <a:lstStyle/>
          <a:p>
            <a:pPr>
              <a:lnSpc>
                <a:spcPts val="3219"/>
              </a:lnSpc>
            </a:pPr>
            <a:r>
              <a:rPr lang="en-US" sz="2799">
                <a:solidFill>
                  <a:srgbClr val="317C47"/>
                </a:solidFill>
                <a:latin typeface="Prata"/>
              </a:rPr>
              <a:t>Products:</a:t>
            </a:r>
          </a:p>
        </p:txBody>
      </p:sp>
      <p:sp>
        <p:nvSpPr>
          <p:cNvPr id="10" name="TextBox 10"/>
          <p:cNvSpPr txBox="1"/>
          <p:nvPr/>
        </p:nvSpPr>
        <p:spPr>
          <a:xfrm>
            <a:off x="1207476" y="4635597"/>
            <a:ext cx="5152606" cy="408305"/>
          </a:xfrm>
          <a:prstGeom prst="rect">
            <a:avLst/>
          </a:prstGeom>
        </p:spPr>
        <p:txBody>
          <a:bodyPr lIns="0" tIns="0" rIns="0" bIns="0" rtlCol="0" anchor="t">
            <a:spAutoFit/>
          </a:bodyPr>
          <a:lstStyle/>
          <a:p>
            <a:pPr>
              <a:lnSpc>
                <a:spcPts val="3219"/>
              </a:lnSpc>
            </a:pPr>
            <a:r>
              <a:rPr lang="en-US" sz="2799">
                <a:solidFill>
                  <a:srgbClr val="317C47"/>
                </a:solidFill>
                <a:latin typeface="Prata"/>
              </a:rPr>
              <a:t>Quantity:</a:t>
            </a:r>
          </a:p>
        </p:txBody>
      </p:sp>
      <p:sp>
        <p:nvSpPr>
          <p:cNvPr id="11" name="TextBox 11"/>
          <p:cNvSpPr txBox="1"/>
          <p:nvPr/>
        </p:nvSpPr>
        <p:spPr>
          <a:xfrm>
            <a:off x="1207476" y="7163009"/>
            <a:ext cx="4461684" cy="408305"/>
          </a:xfrm>
          <a:prstGeom prst="rect">
            <a:avLst/>
          </a:prstGeom>
        </p:spPr>
        <p:txBody>
          <a:bodyPr lIns="0" tIns="0" rIns="0" bIns="0" rtlCol="0" anchor="t">
            <a:spAutoFit/>
          </a:bodyPr>
          <a:lstStyle/>
          <a:p>
            <a:pPr>
              <a:lnSpc>
                <a:spcPts val="3219"/>
              </a:lnSpc>
            </a:pPr>
            <a:r>
              <a:rPr lang="en-US" sz="2799">
                <a:solidFill>
                  <a:srgbClr val="317C47"/>
                </a:solidFill>
                <a:latin typeface="Prata"/>
              </a:rPr>
              <a:t>Manufacturer:</a:t>
            </a:r>
          </a:p>
        </p:txBody>
      </p:sp>
      <p:sp>
        <p:nvSpPr>
          <p:cNvPr id="12" name="TextBox 12"/>
          <p:cNvSpPr txBox="1"/>
          <p:nvPr/>
        </p:nvSpPr>
        <p:spPr>
          <a:xfrm>
            <a:off x="1207476" y="2995815"/>
            <a:ext cx="5132352" cy="744432"/>
          </a:xfrm>
          <a:prstGeom prst="rect">
            <a:avLst/>
          </a:prstGeom>
        </p:spPr>
        <p:txBody>
          <a:bodyPr lIns="0" tIns="0" rIns="0" bIns="0" rtlCol="0" anchor="t">
            <a:spAutoFit/>
          </a:bodyPr>
          <a:lstStyle/>
          <a:p>
            <a:pPr>
              <a:lnSpc>
                <a:spcPts val="3068"/>
              </a:lnSpc>
            </a:pPr>
            <a:r>
              <a:rPr lang="en-US" sz="2191">
                <a:solidFill>
                  <a:srgbClr val="ABABAB"/>
                </a:solidFill>
                <a:latin typeface="Open Sauce"/>
              </a:rPr>
              <a:t> is the number of distinct counts of product names.</a:t>
            </a:r>
          </a:p>
        </p:txBody>
      </p:sp>
      <p:sp>
        <p:nvSpPr>
          <p:cNvPr id="13" name="TextBox 13"/>
          <p:cNvSpPr txBox="1"/>
          <p:nvPr/>
        </p:nvSpPr>
        <p:spPr>
          <a:xfrm>
            <a:off x="1207476" y="5078194"/>
            <a:ext cx="5132352" cy="744432"/>
          </a:xfrm>
          <a:prstGeom prst="rect">
            <a:avLst/>
          </a:prstGeom>
        </p:spPr>
        <p:txBody>
          <a:bodyPr lIns="0" tIns="0" rIns="0" bIns="0" rtlCol="0" anchor="t">
            <a:spAutoFit/>
          </a:bodyPr>
          <a:lstStyle/>
          <a:p>
            <a:pPr>
              <a:lnSpc>
                <a:spcPts val="3068"/>
              </a:lnSpc>
            </a:pPr>
            <a:r>
              <a:rPr lang="en-US" sz="2191">
                <a:solidFill>
                  <a:srgbClr val="ABABAB"/>
                </a:solidFill>
                <a:latin typeface="Open Sauce"/>
              </a:rPr>
              <a:t>is the number of products that have been sold that year.</a:t>
            </a:r>
          </a:p>
        </p:txBody>
      </p:sp>
      <p:sp>
        <p:nvSpPr>
          <p:cNvPr id="14" name="TextBox 14"/>
          <p:cNvSpPr txBox="1"/>
          <p:nvPr/>
        </p:nvSpPr>
        <p:spPr>
          <a:xfrm>
            <a:off x="1207476" y="7561789"/>
            <a:ext cx="4461684" cy="744432"/>
          </a:xfrm>
          <a:prstGeom prst="rect">
            <a:avLst/>
          </a:prstGeom>
        </p:spPr>
        <p:txBody>
          <a:bodyPr lIns="0" tIns="0" rIns="0" bIns="0" rtlCol="0" anchor="t">
            <a:spAutoFit/>
          </a:bodyPr>
          <a:lstStyle/>
          <a:p>
            <a:pPr>
              <a:lnSpc>
                <a:spcPts val="3068"/>
              </a:lnSpc>
            </a:pPr>
            <a:r>
              <a:rPr lang="en-US" sz="2191">
                <a:solidFill>
                  <a:srgbClr val="ABABAB"/>
                </a:solidFill>
                <a:latin typeface="Open Sauce"/>
              </a:rPr>
              <a:t>is the number of distinct counts of manufacturer.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sp>
        <p:nvSpPr>
          <p:cNvPr id="3" name="TextBox 3"/>
          <p:cNvSpPr txBox="1"/>
          <p:nvPr/>
        </p:nvSpPr>
        <p:spPr>
          <a:xfrm>
            <a:off x="1028700" y="3881654"/>
            <a:ext cx="8115300" cy="3621008"/>
          </a:xfrm>
          <a:prstGeom prst="rect">
            <a:avLst/>
          </a:prstGeom>
        </p:spPr>
        <p:txBody>
          <a:bodyPr lIns="0" tIns="0" rIns="0" bIns="0" rtlCol="0" anchor="t">
            <a:spAutoFit/>
          </a:bodyPr>
          <a:lstStyle/>
          <a:p>
            <a:pPr marL="431801" lvl="1" indent="-215900">
              <a:lnSpc>
                <a:spcPts val="3660"/>
              </a:lnSpc>
              <a:buFont typeface="Arial"/>
              <a:buChar char="•"/>
            </a:pPr>
            <a:r>
              <a:rPr lang="en-US" sz="2000" spc="10">
                <a:solidFill>
                  <a:srgbClr val="000000"/>
                </a:solidFill>
                <a:latin typeface="Open Sauce Bold"/>
              </a:rPr>
              <a:t>Furniture category</a:t>
            </a:r>
            <a:r>
              <a:rPr lang="en-US" sz="2000" spc="10">
                <a:solidFill>
                  <a:srgbClr val="000000"/>
                </a:solidFill>
                <a:latin typeface="Open Sauce"/>
              </a:rPr>
              <a:t> is the one that </a:t>
            </a:r>
            <a:r>
              <a:rPr lang="en-US" sz="2000" spc="10">
                <a:solidFill>
                  <a:srgbClr val="000000"/>
                </a:solidFill>
                <a:latin typeface="Open Sauce Bold"/>
              </a:rPr>
              <a:t>needs price adjustment</a:t>
            </a:r>
            <a:r>
              <a:rPr lang="en-US" sz="2000" spc="10">
                <a:solidFill>
                  <a:srgbClr val="000000"/>
                </a:solidFill>
                <a:latin typeface="Open Sauce"/>
              </a:rPr>
              <a:t> the most due to its negative profit sub-category. </a:t>
            </a:r>
          </a:p>
          <a:p>
            <a:pPr>
              <a:lnSpc>
                <a:spcPts val="3660"/>
              </a:lnSpc>
            </a:pPr>
            <a:endParaRPr lang="en-US" sz="2000" spc="10">
              <a:solidFill>
                <a:srgbClr val="000000"/>
              </a:solidFill>
              <a:latin typeface="Open Sauce"/>
            </a:endParaRPr>
          </a:p>
          <a:p>
            <a:pPr marL="431801" lvl="1" indent="-215900" algn="l">
              <a:lnSpc>
                <a:spcPts val="3660"/>
              </a:lnSpc>
              <a:buFont typeface="Arial"/>
              <a:buChar char="•"/>
            </a:pPr>
            <a:r>
              <a:rPr lang="en-US" sz="2000" spc="10">
                <a:solidFill>
                  <a:srgbClr val="000000"/>
                </a:solidFill>
                <a:latin typeface="Open Sauce"/>
              </a:rPr>
              <a:t>The other categories seem okay at first but there is something to do when we dive into the details. Most of the cases, </a:t>
            </a:r>
            <a:r>
              <a:rPr lang="en-US" sz="2000" spc="10">
                <a:solidFill>
                  <a:srgbClr val="000000"/>
                </a:solidFill>
                <a:latin typeface="Open Sauce Bold"/>
              </a:rPr>
              <a:t>the manufacturers do not work effectively</a:t>
            </a:r>
            <a:r>
              <a:rPr lang="en-US" sz="2000" spc="10">
                <a:solidFill>
                  <a:srgbClr val="000000"/>
                </a:solidFill>
                <a:latin typeface="Open Sauce"/>
              </a:rPr>
              <a:t>. Besides, the average discount is too high. Perhaps, it’s just the temporary solution for long-term inventory.</a:t>
            </a:r>
          </a:p>
        </p:txBody>
      </p:sp>
      <p:sp>
        <p:nvSpPr>
          <p:cNvPr id="4" name="TextBox 4"/>
          <p:cNvSpPr txBox="1"/>
          <p:nvPr/>
        </p:nvSpPr>
        <p:spPr>
          <a:xfrm>
            <a:off x="10004594" y="4025729"/>
            <a:ext cx="7114035" cy="3164205"/>
          </a:xfrm>
          <a:prstGeom prst="rect">
            <a:avLst/>
          </a:prstGeom>
        </p:spPr>
        <p:txBody>
          <a:bodyPr lIns="0" tIns="0" rIns="0" bIns="0" rtlCol="0" anchor="t">
            <a:spAutoFit/>
          </a:bodyPr>
          <a:lstStyle/>
          <a:p>
            <a:pPr marL="431801" lvl="1" indent="-215900">
              <a:lnSpc>
                <a:spcPts val="3660"/>
              </a:lnSpc>
              <a:buFont typeface="Arial"/>
              <a:buChar char="•"/>
            </a:pPr>
            <a:r>
              <a:rPr lang="en-US" sz="2000" spc="10">
                <a:solidFill>
                  <a:srgbClr val="000000"/>
                </a:solidFill>
                <a:latin typeface="Open Sauce"/>
              </a:rPr>
              <a:t>Priority should be given to </a:t>
            </a:r>
            <a:r>
              <a:rPr lang="en-US" sz="2000" spc="10">
                <a:solidFill>
                  <a:srgbClr val="000000"/>
                </a:solidFill>
                <a:latin typeface="Open Sauce Bold"/>
              </a:rPr>
              <a:t>resource reallocation</a:t>
            </a:r>
            <a:r>
              <a:rPr lang="en-US" sz="2000" spc="10">
                <a:solidFill>
                  <a:srgbClr val="000000"/>
                </a:solidFill>
                <a:latin typeface="Open Sauce"/>
              </a:rPr>
              <a:t> (both changing manufacturer and changing product in the same manufacturer) instead of removing items because </a:t>
            </a:r>
            <a:r>
              <a:rPr lang="en-US" sz="2000" spc="10">
                <a:solidFill>
                  <a:srgbClr val="000000"/>
                </a:solidFill>
                <a:latin typeface="Open Sauce Bold"/>
              </a:rPr>
              <a:t>the variety of goods is necessary</a:t>
            </a:r>
            <a:r>
              <a:rPr lang="en-US" sz="2000" spc="10">
                <a:solidFill>
                  <a:srgbClr val="000000"/>
                </a:solidFill>
                <a:latin typeface="Open Sauce"/>
              </a:rPr>
              <a:t>. Keeping diversity of products is how the company keeps its position in the market.</a:t>
            </a:r>
          </a:p>
          <a:p>
            <a:pPr algn="l">
              <a:lnSpc>
                <a:spcPts val="3660"/>
              </a:lnSpc>
            </a:pPr>
            <a:endParaRPr lang="en-US" sz="2000" spc="10">
              <a:solidFill>
                <a:srgbClr val="000000"/>
              </a:solidFill>
              <a:latin typeface="Open Sauce"/>
            </a:endParaRPr>
          </a:p>
        </p:txBody>
      </p:sp>
      <p:grpSp>
        <p:nvGrpSpPr>
          <p:cNvPr id="5" name="Group 5"/>
          <p:cNvGrpSpPr/>
          <p:nvPr/>
        </p:nvGrpSpPr>
        <p:grpSpPr>
          <a:xfrm>
            <a:off x="1028700" y="1703050"/>
            <a:ext cx="8757283" cy="845562"/>
            <a:chOff x="0" y="0"/>
            <a:chExt cx="55637568" cy="5372100"/>
          </a:xfrm>
        </p:grpSpPr>
        <p:sp>
          <p:nvSpPr>
            <p:cNvPr id="6" name="Freeform 6"/>
            <p:cNvSpPr/>
            <p:nvPr/>
          </p:nvSpPr>
          <p:spPr>
            <a:xfrm>
              <a:off x="0" y="0"/>
              <a:ext cx="55637565" cy="5372100"/>
            </a:xfrm>
            <a:custGeom>
              <a:avLst/>
              <a:gdLst/>
              <a:ahLst/>
              <a:cxnLst/>
              <a:rect l="l" t="t" r="r" b="b"/>
              <a:pathLst>
                <a:path w="55637565" h="5372100">
                  <a:moveTo>
                    <a:pt x="54086900" y="0"/>
                  </a:moveTo>
                  <a:lnTo>
                    <a:pt x="1550670" y="0"/>
                  </a:lnTo>
                  <a:lnTo>
                    <a:pt x="0" y="2686050"/>
                  </a:lnTo>
                  <a:lnTo>
                    <a:pt x="1550670" y="5372100"/>
                  </a:lnTo>
                  <a:lnTo>
                    <a:pt x="54086900" y="5372100"/>
                  </a:lnTo>
                  <a:lnTo>
                    <a:pt x="55637565" y="2686050"/>
                  </a:lnTo>
                  <a:lnTo>
                    <a:pt x="54086900" y="0"/>
                  </a:lnTo>
                  <a:close/>
                </a:path>
              </a:pathLst>
            </a:custGeom>
            <a:solidFill>
              <a:srgbClr val="709954"/>
            </a:solidFill>
          </p:spPr>
        </p:sp>
      </p:grpSp>
      <p:grpSp>
        <p:nvGrpSpPr>
          <p:cNvPr id="7" name="Group 7"/>
          <p:cNvGrpSpPr/>
          <p:nvPr/>
        </p:nvGrpSpPr>
        <p:grpSpPr>
          <a:xfrm>
            <a:off x="9144000" y="1703050"/>
            <a:ext cx="8115300" cy="845562"/>
            <a:chOff x="0" y="0"/>
            <a:chExt cx="51558866" cy="5372100"/>
          </a:xfrm>
        </p:grpSpPr>
        <p:sp>
          <p:nvSpPr>
            <p:cNvPr id="8" name="Freeform 8"/>
            <p:cNvSpPr/>
            <p:nvPr/>
          </p:nvSpPr>
          <p:spPr>
            <a:xfrm>
              <a:off x="0" y="0"/>
              <a:ext cx="51558865" cy="5372100"/>
            </a:xfrm>
            <a:custGeom>
              <a:avLst/>
              <a:gdLst/>
              <a:ahLst/>
              <a:cxnLst/>
              <a:rect l="l" t="t" r="r" b="b"/>
              <a:pathLst>
                <a:path w="51558865" h="5372100">
                  <a:moveTo>
                    <a:pt x="50008197" y="0"/>
                  </a:moveTo>
                  <a:lnTo>
                    <a:pt x="1550670" y="0"/>
                  </a:lnTo>
                  <a:lnTo>
                    <a:pt x="0" y="2686050"/>
                  </a:lnTo>
                  <a:lnTo>
                    <a:pt x="1550670" y="5372100"/>
                  </a:lnTo>
                  <a:lnTo>
                    <a:pt x="50008197" y="5372100"/>
                  </a:lnTo>
                  <a:lnTo>
                    <a:pt x="51558865" y="2686050"/>
                  </a:lnTo>
                  <a:lnTo>
                    <a:pt x="50008197" y="0"/>
                  </a:lnTo>
                  <a:close/>
                </a:path>
              </a:pathLst>
            </a:custGeom>
            <a:solidFill>
              <a:srgbClr val="556A96"/>
            </a:solidFill>
          </p:spPr>
        </p:sp>
      </p:grpSp>
      <p:sp>
        <p:nvSpPr>
          <p:cNvPr id="9" name="AutoShape 9"/>
          <p:cNvSpPr/>
          <p:nvPr/>
        </p:nvSpPr>
        <p:spPr>
          <a:xfrm rot="5400000">
            <a:off x="5887628" y="6253733"/>
            <a:ext cx="7095625" cy="0"/>
          </a:xfrm>
          <a:prstGeom prst="line">
            <a:avLst/>
          </a:prstGeom>
          <a:ln w="9525" cap="flat">
            <a:solidFill>
              <a:srgbClr val="A6A6A6"/>
            </a:solidFill>
            <a:prstDash val="solid"/>
            <a:headEnd type="none" w="sm" len="sm"/>
            <a:tailEnd type="none" w="sm" len="sm"/>
          </a:ln>
        </p:spPr>
      </p:sp>
      <p:sp>
        <p:nvSpPr>
          <p:cNvPr id="10" name="TextBox 10"/>
          <p:cNvSpPr txBox="1"/>
          <p:nvPr/>
        </p:nvSpPr>
        <p:spPr>
          <a:xfrm>
            <a:off x="4811961" y="1930674"/>
            <a:ext cx="3445917" cy="400050"/>
          </a:xfrm>
          <a:prstGeom prst="rect">
            <a:avLst/>
          </a:prstGeom>
        </p:spPr>
        <p:txBody>
          <a:bodyPr lIns="0" tIns="0" rIns="0" bIns="0" rtlCol="0" anchor="t">
            <a:spAutoFit/>
          </a:bodyPr>
          <a:lstStyle/>
          <a:p>
            <a:pPr>
              <a:lnSpc>
                <a:spcPts val="3120"/>
              </a:lnSpc>
            </a:pPr>
            <a:r>
              <a:rPr lang="en-US" sz="2600">
                <a:solidFill>
                  <a:srgbClr val="FFFFFF"/>
                </a:solidFill>
                <a:latin typeface="Fira Sans Medium"/>
              </a:rPr>
              <a:t>Evaluate</a:t>
            </a:r>
          </a:p>
        </p:txBody>
      </p:sp>
      <p:sp>
        <p:nvSpPr>
          <p:cNvPr id="11" name="TextBox 11"/>
          <p:cNvSpPr txBox="1"/>
          <p:nvPr/>
        </p:nvSpPr>
        <p:spPr>
          <a:xfrm>
            <a:off x="9785983" y="1882657"/>
            <a:ext cx="3775629" cy="400050"/>
          </a:xfrm>
          <a:prstGeom prst="rect">
            <a:avLst/>
          </a:prstGeom>
        </p:spPr>
        <p:txBody>
          <a:bodyPr lIns="0" tIns="0" rIns="0" bIns="0" rtlCol="0" anchor="t">
            <a:spAutoFit/>
          </a:bodyPr>
          <a:lstStyle/>
          <a:p>
            <a:pPr marL="0" lvl="0" indent="0" algn="l">
              <a:lnSpc>
                <a:spcPts val="3120"/>
              </a:lnSpc>
              <a:spcBef>
                <a:spcPct val="0"/>
              </a:spcBef>
            </a:pPr>
            <a:r>
              <a:rPr lang="en-US" sz="2600">
                <a:solidFill>
                  <a:srgbClr val="FFFFFF"/>
                </a:solidFill>
                <a:latin typeface="Fira Sans Medium"/>
              </a:rPr>
              <a:t>Development Suggestion</a:t>
            </a:r>
          </a:p>
        </p:txBody>
      </p:sp>
      <p:sp>
        <p:nvSpPr>
          <p:cNvPr id="12" name="TextBox 12"/>
          <p:cNvSpPr txBox="1"/>
          <p:nvPr/>
        </p:nvSpPr>
        <p:spPr>
          <a:xfrm>
            <a:off x="1028700" y="674424"/>
            <a:ext cx="8143757" cy="737126"/>
          </a:xfrm>
          <a:prstGeom prst="rect">
            <a:avLst/>
          </a:prstGeom>
        </p:spPr>
        <p:txBody>
          <a:bodyPr lIns="0" tIns="0" rIns="0" bIns="0" rtlCol="0" anchor="t">
            <a:spAutoFit/>
          </a:bodyPr>
          <a:lstStyle/>
          <a:p>
            <a:pPr>
              <a:lnSpc>
                <a:spcPts val="5845"/>
              </a:lnSpc>
            </a:pPr>
            <a:r>
              <a:rPr lang="en-US" sz="5082">
                <a:solidFill>
                  <a:srgbClr val="317C47"/>
                </a:solidFill>
                <a:latin typeface="Prata"/>
              </a:rPr>
              <a:t>PRODUCT 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1687" y="9113755"/>
            <a:ext cx="775789" cy="773850"/>
          </a:xfrm>
          <a:prstGeom prst="rect">
            <a:avLst/>
          </a:prstGeom>
        </p:spPr>
      </p:pic>
      <p:pic>
        <p:nvPicPr>
          <p:cNvPr id="3" name="Picture 3"/>
          <p:cNvPicPr>
            <a:picLocks noChangeAspect="1"/>
          </p:cNvPicPr>
          <p:nvPr/>
        </p:nvPicPr>
        <p:blipFill>
          <a:blip r:embed="rId4">
            <a:alphaModFix amt="2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6">
            <a:alphaModFix amt="10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3709294" y="7811781"/>
            <a:ext cx="4605058" cy="2475219"/>
          </a:xfrm>
          <a:prstGeom prst="rect">
            <a:avLst/>
          </a:prstGeom>
        </p:spPr>
      </p:pic>
      <p:pic>
        <p:nvPicPr>
          <p:cNvPr id="5" name="Picture 5"/>
          <p:cNvPicPr>
            <a:picLocks noChangeAspect="1"/>
          </p:cNvPicPr>
          <p:nvPr/>
        </p:nvPicPr>
        <p:blipFill>
          <a:blip r:embed="rId8">
            <a:alphaModFix amt="10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0" y="0"/>
            <a:ext cx="873100" cy="2024580"/>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24121" y="1135307"/>
            <a:ext cx="585174" cy="279420"/>
          </a:xfrm>
          <a:prstGeom prst="rect">
            <a:avLst/>
          </a:prstGeom>
        </p:spPr>
      </p:pic>
      <p:pic>
        <p:nvPicPr>
          <p:cNvPr id="7" name="Picture 7"/>
          <p:cNvPicPr>
            <a:picLocks noChangeAspect="1"/>
          </p:cNvPicPr>
          <p:nvPr/>
        </p:nvPicPr>
        <p:blipFill>
          <a:blip r:embed="rId12"/>
          <a:srcRect l="479" r="479"/>
          <a:stretch>
            <a:fillRect/>
          </a:stretch>
        </p:blipFill>
        <p:spPr>
          <a:xfrm>
            <a:off x="6560782" y="2281725"/>
            <a:ext cx="11496910" cy="7218955"/>
          </a:xfrm>
          <a:prstGeom prst="rect">
            <a:avLst/>
          </a:prstGeom>
        </p:spPr>
      </p:pic>
      <p:sp>
        <p:nvSpPr>
          <p:cNvPr id="8" name="TextBox 8"/>
          <p:cNvSpPr txBox="1"/>
          <p:nvPr/>
        </p:nvSpPr>
        <p:spPr>
          <a:xfrm>
            <a:off x="1028700" y="920741"/>
            <a:ext cx="13999745" cy="737126"/>
          </a:xfrm>
          <a:prstGeom prst="rect">
            <a:avLst/>
          </a:prstGeom>
        </p:spPr>
        <p:txBody>
          <a:bodyPr lIns="0" tIns="0" rIns="0" bIns="0" rtlCol="0" anchor="t">
            <a:spAutoFit/>
          </a:bodyPr>
          <a:lstStyle/>
          <a:p>
            <a:pPr>
              <a:lnSpc>
                <a:spcPts val="5845"/>
              </a:lnSpc>
            </a:pPr>
            <a:r>
              <a:rPr lang="en-US" sz="5082">
                <a:solidFill>
                  <a:srgbClr val="317C47"/>
                </a:solidFill>
                <a:latin typeface="Prata"/>
              </a:rPr>
              <a:t>SHIPMENT ANALYSIS</a:t>
            </a:r>
          </a:p>
        </p:txBody>
      </p:sp>
      <p:sp>
        <p:nvSpPr>
          <p:cNvPr id="9" name="TextBox 9"/>
          <p:cNvSpPr txBox="1"/>
          <p:nvPr/>
        </p:nvSpPr>
        <p:spPr>
          <a:xfrm>
            <a:off x="1207476" y="2553903"/>
            <a:ext cx="5152606" cy="408305"/>
          </a:xfrm>
          <a:prstGeom prst="rect">
            <a:avLst/>
          </a:prstGeom>
        </p:spPr>
        <p:txBody>
          <a:bodyPr lIns="0" tIns="0" rIns="0" bIns="0" rtlCol="0" anchor="t">
            <a:spAutoFit/>
          </a:bodyPr>
          <a:lstStyle/>
          <a:p>
            <a:pPr>
              <a:lnSpc>
                <a:spcPts val="3219"/>
              </a:lnSpc>
            </a:pPr>
            <a:r>
              <a:rPr lang="en-US" sz="2799">
                <a:solidFill>
                  <a:srgbClr val="317C47"/>
                </a:solidFill>
                <a:latin typeface="Prata"/>
              </a:rPr>
              <a:t>Avg. Ship time:</a:t>
            </a:r>
          </a:p>
        </p:txBody>
      </p:sp>
      <p:sp>
        <p:nvSpPr>
          <p:cNvPr id="10" name="TextBox 10"/>
          <p:cNvSpPr txBox="1"/>
          <p:nvPr/>
        </p:nvSpPr>
        <p:spPr>
          <a:xfrm>
            <a:off x="1207476" y="4458406"/>
            <a:ext cx="5152606" cy="408305"/>
          </a:xfrm>
          <a:prstGeom prst="rect">
            <a:avLst/>
          </a:prstGeom>
        </p:spPr>
        <p:txBody>
          <a:bodyPr lIns="0" tIns="0" rIns="0" bIns="0" rtlCol="0" anchor="t">
            <a:spAutoFit/>
          </a:bodyPr>
          <a:lstStyle/>
          <a:p>
            <a:pPr>
              <a:lnSpc>
                <a:spcPts val="3219"/>
              </a:lnSpc>
            </a:pPr>
            <a:r>
              <a:rPr lang="en-US" sz="2799">
                <a:solidFill>
                  <a:srgbClr val="317C47"/>
                </a:solidFill>
                <a:latin typeface="Prata"/>
              </a:rPr>
              <a:t> Ship mode</a:t>
            </a:r>
          </a:p>
        </p:txBody>
      </p:sp>
      <p:sp>
        <p:nvSpPr>
          <p:cNvPr id="11" name="TextBox 11"/>
          <p:cNvSpPr txBox="1"/>
          <p:nvPr/>
        </p:nvSpPr>
        <p:spPr>
          <a:xfrm>
            <a:off x="1207476" y="6743909"/>
            <a:ext cx="4461684" cy="808355"/>
          </a:xfrm>
          <a:prstGeom prst="rect">
            <a:avLst/>
          </a:prstGeom>
        </p:spPr>
        <p:txBody>
          <a:bodyPr lIns="0" tIns="0" rIns="0" bIns="0" rtlCol="0" anchor="t">
            <a:spAutoFit/>
          </a:bodyPr>
          <a:lstStyle/>
          <a:p>
            <a:pPr>
              <a:lnSpc>
                <a:spcPts val="3219"/>
              </a:lnSpc>
            </a:pPr>
            <a:r>
              <a:rPr lang="en-US" sz="2799">
                <a:solidFill>
                  <a:srgbClr val="317C47"/>
                </a:solidFill>
                <a:latin typeface="Prata"/>
              </a:rPr>
              <a:t>Numbers of Customer by ship mode and Location</a:t>
            </a:r>
          </a:p>
        </p:txBody>
      </p:sp>
      <p:sp>
        <p:nvSpPr>
          <p:cNvPr id="12" name="TextBox 12"/>
          <p:cNvSpPr txBox="1"/>
          <p:nvPr/>
        </p:nvSpPr>
        <p:spPr>
          <a:xfrm>
            <a:off x="1207476" y="3173691"/>
            <a:ext cx="5132352" cy="1125432"/>
          </a:xfrm>
          <a:prstGeom prst="rect">
            <a:avLst/>
          </a:prstGeom>
        </p:spPr>
        <p:txBody>
          <a:bodyPr lIns="0" tIns="0" rIns="0" bIns="0" rtlCol="0" anchor="t">
            <a:spAutoFit/>
          </a:bodyPr>
          <a:lstStyle/>
          <a:p>
            <a:pPr>
              <a:lnSpc>
                <a:spcPts val="3068"/>
              </a:lnSpc>
            </a:pPr>
            <a:r>
              <a:rPr lang="en-US" sz="2191">
                <a:solidFill>
                  <a:srgbClr val="ABABAB"/>
                </a:solidFill>
                <a:latin typeface="Open Sauce"/>
              </a:rPr>
              <a:t>Description: average delivery day</a:t>
            </a:r>
          </a:p>
          <a:p>
            <a:pPr>
              <a:lnSpc>
                <a:spcPts val="3068"/>
              </a:lnSpc>
            </a:pPr>
            <a:r>
              <a:rPr lang="en-US" sz="2191">
                <a:solidFill>
                  <a:srgbClr val="ABABAB"/>
                </a:solidFill>
                <a:latin typeface="Open Sauce"/>
              </a:rPr>
              <a:t>Formula: AVG([Delivery Day])</a:t>
            </a:r>
          </a:p>
          <a:p>
            <a:pPr>
              <a:lnSpc>
                <a:spcPts val="3068"/>
              </a:lnSpc>
            </a:pPr>
            <a:endParaRPr lang="en-US" sz="2191">
              <a:solidFill>
                <a:srgbClr val="ABABAB"/>
              </a:solidFill>
              <a:latin typeface="Open Sauce"/>
            </a:endParaRPr>
          </a:p>
        </p:txBody>
      </p:sp>
      <p:sp>
        <p:nvSpPr>
          <p:cNvPr id="13" name="TextBox 13"/>
          <p:cNvSpPr txBox="1"/>
          <p:nvPr/>
        </p:nvSpPr>
        <p:spPr>
          <a:xfrm>
            <a:off x="1207476" y="5078194"/>
            <a:ext cx="5132352" cy="1506432"/>
          </a:xfrm>
          <a:prstGeom prst="rect">
            <a:avLst/>
          </a:prstGeom>
        </p:spPr>
        <p:txBody>
          <a:bodyPr lIns="0" tIns="0" rIns="0" bIns="0" rtlCol="0" anchor="t">
            <a:spAutoFit/>
          </a:bodyPr>
          <a:lstStyle/>
          <a:p>
            <a:pPr>
              <a:lnSpc>
                <a:spcPts val="3068"/>
              </a:lnSpc>
            </a:pPr>
            <a:r>
              <a:rPr lang="en-US" sz="2191">
                <a:solidFill>
                  <a:srgbClr val="ABABAB"/>
                </a:solidFill>
                <a:latin typeface="Open Sauce"/>
              </a:rPr>
              <a:t>The most used ship mode is </a:t>
            </a:r>
            <a:r>
              <a:rPr lang="en-US" sz="2191">
                <a:solidFill>
                  <a:srgbClr val="ABABAB"/>
                </a:solidFill>
                <a:latin typeface="Open Sauce Bold"/>
              </a:rPr>
              <a:t>Standard class </a:t>
            </a:r>
          </a:p>
          <a:p>
            <a:pPr>
              <a:lnSpc>
                <a:spcPts val="3068"/>
              </a:lnSpc>
            </a:pPr>
            <a:r>
              <a:rPr lang="en-US" sz="2191">
                <a:solidFill>
                  <a:srgbClr val="ABABAB"/>
                </a:solidFill>
                <a:latin typeface="Open Sauce Bold"/>
              </a:rPr>
              <a:t>Same day</a:t>
            </a:r>
            <a:r>
              <a:rPr lang="en-US" sz="2191">
                <a:solidFill>
                  <a:srgbClr val="ABABAB"/>
                </a:solidFill>
                <a:latin typeface="Open Sauce"/>
              </a:rPr>
              <a:t> is the least used </a:t>
            </a:r>
          </a:p>
          <a:p>
            <a:pPr>
              <a:lnSpc>
                <a:spcPts val="3068"/>
              </a:lnSpc>
            </a:pPr>
            <a:endParaRPr lang="en-US" sz="2191">
              <a:solidFill>
                <a:srgbClr val="ABABAB"/>
              </a:solidFill>
              <a:latin typeface="Open Sauce"/>
            </a:endParaRPr>
          </a:p>
        </p:txBody>
      </p:sp>
      <p:sp>
        <p:nvSpPr>
          <p:cNvPr id="14" name="TextBox 14"/>
          <p:cNvSpPr txBox="1"/>
          <p:nvPr/>
        </p:nvSpPr>
        <p:spPr>
          <a:xfrm>
            <a:off x="1207476" y="7773681"/>
            <a:ext cx="4461684" cy="1887432"/>
          </a:xfrm>
          <a:prstGeom prst="rect">
            <a:avLst/>
          </a:prstGeom>
        </p:spPr>
        <p:txBody>
          <a:bodyPr lIns="0" tIns="0" rIns="0" bIns="0" rtlCol="0" anchor="t">
            <a:spAutoFit/>
          </a:bodyPr>
          <a:lstStyle/>
          <a:p>
            <a:pPr>
              <a:lnSpc>
                <a:spcPts val="3068"/>
              </a:lnSpc>
            </a:pPr>
            <a:r>
              <a:rPr lang="en-US" sz="2191">
                <a:solidFill>
                  <a:srgbClr val="ABABAB"/>
                </a:solidFill>
                <a:latin typeface="Open Sauce"/>
              </a:rPr>
              <a:t>concentrated in the</a:t>
            </a:r>
            <a:r>
              <a:rPr lang="en-US" sz="2191">
                <a:solidFill>
                  <a:srgbClr val="ABABAB"/>
                </a:solidFill>
                <a:latin typeface="Open Sauce Bold"/>
              </a:rPr>
              <a:t> west region</a:t>
            </a:r>
            <a:r>
              <a:rPr lang="en-US" sz="2191">
                <a:solidFill>
                  <a:srgbClr val="ABABAB"/>
                </a:solidFill>
                <a:latin typeface="Open Sauce"/>
              </a:rPr>
              <a:t>, the number of orders is gradually decreasing in the</a:t>
            </a:r>
            <a:r>
              <a:rPr lang="en-US" sz="2191">
                <a:solidFill>
                  <a:srgbClr val="ABABAB"/>
                </a:solidFill>
                <a:latin typeface="Open Sauce Bold"/>
              </a:rPr>
              <a:t> south region.</a:t>
            </a:r>
          </a:p>
          <a:p>
            <a:pPr>
              <a:lnSpc>
                <a:spcPts val="3068"/>
              </a:lnSpc>
            </a:pPr>
            <a:endParaRPr lang="en-US" sz="2191">
              <a:solidFill>
                <a:srgbClr val="ABABAB"/>
              </a:solidFill>
              <a:latin typeface="Open Sauce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sp>
        <p:nvSpPr>
          <p:cNvPr id="3" name="TextBox 3"/>
          <p:cNvSpPr txBox="1"/>
          <p:nvPr/>
        </p:nvSpPr>
        <p:spPr>
          <a:xfrm>
            <a:off x="1414450" y="3153917"/>
            <a:ext cx="7372256" cy="6104383"/>
          </a:xfrm>
          <a:prstGeom prst="rect">
            <a:avLst/>
          </a:prstGeom>
        </p:spPr>
        <p:txBody>
          <a:bodyPr lIns="0" tIns="0" rIns="0" bIns="0" rtlCol="0" anchor="t">
            <a:spAutoFit/>
          </a:bodyPr>
          <a:lstStyle/>
          <a:p>
            <a:pPr marL="388617" lvl="1" indent="-194308">
              <a:lnSpc>
                <a:spcPts val="3293"/>
              </a:lnSpc>
              <a:buFont typeface="Arial"/>
              <a:buChar char="•"/>
            </a:pPr>
            <a:r>
              <a:rPr lang="en-US" sz="1799" spc="8">
                <a:solidFill>
                  <a:srgbClr val="000000"/>
                </a:solidFill>
                <a:latin typeface="Open Sauce"/>
              </a:rPr>
              <a:t>In general, the average delivery time is</a:t>
            </a:r>
            <a:r>
              <a:rPr lang="en-US" sz="1799" spc="8">
                <a:solidFill>
                  <a:srgbClr val="000000"/>
                </a:solidFill>
                <a:latin typeface="Open Sauce Bold"/>
              </a:rPr>
              <a:t> 3,959</a:t>
            </a:r>
            <a:r>
              <a:rPr lang="en-US" sz="1799" spc="8">
                <a:solidFill>
                  <a:srgbClr val="000000"/>
                </a:solidFill>
                <a:latin typeface="Open Sauce"/>
              </a:rPr>
              <a:t> days per order. </a:t>
            </a:r>
          </a:p>
          <a:p>
            <a:pPr>
              <a:lnSpc>
                <a:spcPts val="3293"/>
              </a:lnSpc>
            </a:pPr>
            <a:endParaRPr lang="en-US" sz="1799" spc="8">
              <a:solidFill>
                <a:srgbClr val="000000"/>
              </a:solidFill>
              <a:latin typeface="Open Sauce"/>
            </a:endParaRPr>
          </a:p>
          <a:p>
            <a:pPr marL="388617" lvl="1" indent="-194308">
              <a:lnSpc>
                <a:spcPts val="3293"/>
              </a:lnSpc>
              <a:buFont typeface="Arial"/>
              <a:buChar char="•"/>
            </a:pPr>
            <a:r>
              <a:rPr lang="en-US" sz="1799" spc="8">
                <a:solidFill>
                  <a:srgbClr val="000000"/>
                </a:solidFill>
                <a:latin typeface="Open Sauce"/>
              </a:rPr>
              <a:t>The most used ship mode is </a:t>
            </a:r>
            <a:r>
              <a:rPr lang="en-US" sz="1799" spc="8">
                <a:solidFill>
                  <a:srgbClr val="000000"/>
                </a:solidFill>
                <a:latin typeface="Open Sauce Bold"/>
              </a:rPr>
              <a:t>Standard class </a:t>
            </a:r>
            <a:r>
              <a:rPr lang="en-US" sz="1799" spc="8">
                <a:solidFill>
                  <a:srgbClr val="000000"/>
                </a:solidFill>
                <a:latin typeface="Open Sauce"/>
              </a:rPr>
              <a:t>(average delivery time is 5,007 days/order), while </a:t>
            </a:r>
            <a:r>
              <a:rPr lang="en-US" sz="1799" spc="8">
                <a:solidFill>
                  <a:srgbClr val="000000"/>
                </a:solidFill>
                <a:latin typeface="Open Sauce Bold"/>
              </a:rPr>
              <a:t>Same day</a:t>
            </a:r>
            <a:r>
              <a:rPr lang="en-US" sz="1799" spc="8">
                <a:solidFill>
                  <a:srgbClr val="000000"/>
                </a:solidFill>
                <a:latin typeface="Open Sauce"/>
              </a:rPr>
              <a:t> is the least used (average delivery time is 0.044 days/order). </a:t>
            </a:r>
          </a:p>
          <a:p>
            <a:pPr>
              <a:lnSpc>
                <a:spcPts val="3293"/>
              </a:lnSpc>
            </a:pPr>
            <a:endParaRPr lang="en-US" sz="1799" spc="8">
              <a:solidFill>
                <a:srgbClr val="000000"/>
              </a:solidFill>
              <a:latin typeface="Open Sauce"/>
            </a:endParaRPr>
          </a:p>
          <a:p>
            <a:pPr marL="388617" lvl="1" indent="-194308">
              <a:lnSpc>
                <a:spcPts val="3293"/>
              </a:lnSpc>
              <a:buFont typeface="Arial"/>
              <a:buChar char="•"/>
            </a:pPr>
            <a:r>
              <a:rPr lang="en-US" sz="1799" spc="8">
                <a:solidFill>
                  <a:srgbClr val="000000"/>
                </a:solidFill>
                <a:latin typeface="Open Sauce"/>
              </a:rPr>
              <a:t>Orders are spread evenly in each area but are more </a:t>
            </a:r>
            <a:r>
              <a:rPr lang="en-US" sz="1799" spc="8">
                <a:solidFill>
                  <a:srgbClr val="000000"/>
                </a:solidFill>
                <a:latin typeface="Open Sauce Bold"/>
              </a:rPr>
              <a:t>concentrated in the west </a:t>
            </a:r>
            <a:r>
              <a:rPr lang="en-US" sz="1799" spc="8">
                <a:solidFill>
                  <a:srgbClr val="000000"/>
                </a:solidFill>
                <a:latin typeface="Open Sauce"/>
              </a:rPr>
              <a:t>region, the number of orders is gradually </a:t>
            </a:r>
            <a:r>
              <a:rPr lang="en-US" sz="1799" spc="8">
                <a:solidFill>
                  <a:srgbClr val="000000"/>
                </a:solidFill>
                <a:latin typeface="Open Sauce Bold"/>
              </a:rPr>
              <a:t>decreasing in the south </a:t>
            </a:r>
            <a:r>
              <a:rPr lang="en-US" sz="1799" spc="8">
                <a:solidFill>
                  <a:srgbClr val="000000"/>
                </a:solidFill>
                <a:latin typeface="Open Sauce"/>
              </a:rPr>
              <a:t>area.</a:t>
            </a:r>
          </a:p>
          <a:p>
            <a:pPr>
              <a:lnSpc>
                <a:spcPts val="3293"/>
              </a:lnSpc>
            </a:pPr>
            <a:endParaRPr lang="en-US" sz="1799" spc="8">
              <a:solidFill>
                <a:srgbClr val="000000"/>
              </a:solidFill>
              <a:latin typeface="Open Sauce"/>
            </a:endParaRPr>
          </a:p>
          <a:p>
            <a:pPr marL="388617" lvl="1" indent="-194308">
              <a:lnSpc>
                <a:spcPts val="3293"/>
              </a:lnSpc>
              <a:buFont typeface="Arial"/>
              <a:buChar char="•"/>
            </a:pPr>
            <a:r>
              <a:rPr lang="en-US" sz="1799" spc="8">
                <a:solidFill>
                  <a:srgbClr val="000000"/>
                </a:solidFill>
                <a:latin typeface="Open Sauce"/>
              </a:rPr>
              <a:t>“Standard class” of the West region has the </a:t>
            </a:r>
            <a:r>
              <a:rPr lang="en-US" sz="1799" spc="8">
                <a:solidFill>
                  <a:srgbClr val="000000"/>
                </a:solidFill>
                <a:latin typeface="Open Sauce Bold"/>
              </a:rPr>
              <a:t>highest number of customers</a:t>
            </a:r>
            <a:r>
              <a:rPr lang="en-US" sz="1799" spc="8">
                <a:solidFill>
                  <a:srgbClr val="000000"/>
                </a:solidFill>
                <a:latin typeface="Open Sauce"/>
              </a:rPr>
              <a:t> but has </a:t>
            </a:r>
            <a:r>
              <a:rPr lang="en-US" sz="1799" spc="8">
                <a:solidFill>
                  <a:srgbClr val="000000"/>
                </a:solidFill>
                <a:latin typeface="Open Sauce Bold"/>
              </a:rPr>
              <a:t>the longest delivery time.</a:t>
            </a:r>
          </a:p>
          <a:p>
            <a:pPr>
              <a:lnSpc>
                <a:spcPts val="3293"/>
              </a:lnSpc>
            </a:pPr>
            <a:endParaRPr lang="en-US" sz="1799" spc="8">
              <a:solidFill>
                <a:srgbClr val="000000"/>
              </a:solidFill>
              <a:latin typeface="Open Sauce Bold"/>
            </a:endParaRPr>
          </a:p>
          <a:p>
            <a:pPr marL="388617" lvl="1" indent="-194308" algn="l">
              <a:lnSpc>
                <a:spcPts val="3293"/>
              </a:lnSpc>
              <a:buFont typeface="Arial"/>
              <a:buChar char="•"/>
            </a:pPr>
            <a:r>
              <a:rPr lang="en-US" sz="1799" spc="8">
                <a:solidFill>
                  <a:srgbClr val="000000"/>
                </a:solidFill>
                <a:latin typeface="Open Sauce"/>
              </a:rPr>
              <a:t>“Standard class” ship mode of the South region has the </a:t>
            </a:r>
            <a:r>
              <a:rPr lang="en-US" sz="1799" spc="8">
                <a:solidFill>
                  <a:srgbClr val="000000"/>
                </a:solidFill>
                <a:latin typeface="Open Sauce Bold"/>
              </a:rPr>
              <a:t>fastest delivery</a:t>
            </a:r>
            <a:r>
              <a:rPr lang="en-US" sz="1799" spc="8">
                <a:solidFill>
                  <a:srgbClr val="000000"/>
                </a:solidFill>
                <a:latin typeface="Open Sauce"/>
              </a:rPr>
              <a:t> but the </a:t>
            </a:r>
            <a:r>
              <a:rPr lang="en-US" sz="1799" spc="8">
                <a:solidFill>
                  <a:srgbClr val="000000"/>
                </a:solidFill>
                <a:latin typeface="Open Sauce Bold"/>
              </a:rPr>
              <a:t>number of orders is the smallest</a:t>
            </a:r>
            <a:r>
              <a:rPr lang="en-US" sz="1799" spc="8">
                <a:solidFill>
                  <a:srgbClr val="000000"/>
                </a:solidFill>
                <a:latin typeface="Open Sauce"/>
              </a:rPr>
              <a:t>.</a:t>
            </a:r>
          </a:p>
        </p:txBody>
      </p:sp>
      <p:sp>
        <p:nvSpPr>
          <p:cNvPr id="4" name="TextBox 4"/>
          <p:cNvSpPr txBox="1"/>
          <p:nvPr/>
        </p:nvSpPr>
        <p:spPr>
          <a:xfrm>
            <a:off x="10004594" y="4044779"/>
            <a:ext cx="7114035" cy="3646933"/>
          </a:xfrm>
          <a:prstGeom prst="rect">
            <a:avLst/>
          </a:prstGeom>
        </p:spPr>
        <p:txBody>
          <a:bodyPr lIns="0" tIns="0" rIns="0" bIns="0" rtlCol="0" anchor="t">
            <a:spAutoFit/>
          </a:bodyPr>
          <a:lstStyle/>
          <a:p>
            <a:pPr marL="388617" lvl="1" indent="-194308">
              <a:lnSpc>
                <a:spcPts val="3293"/>
              </a:lnSpc>
              <a:buFont typeface="Arial"/>
              <a:buChar char="•"/>
            </a:pPr>
            <a:r>
              <a:rPr lang="en-US" sz="1799" spc="8">
                <a:solidFill>
                  <a:srgbClr val="000000"/>
                </a:solidFill>
                <a:latin typeface="Open Sauce"/>
              </a:rPr>
              <a:t>Need to adjust the delivery time of “Standard class”, especially the west area</a:t>
            </a:r>
          </a:p>
          <a:p>
            <a:pPr>
              <a:lnSpc>
                <a:spcPts val="3293"/>
              </a:lnSpc>
            </a:pPr>
            <a:endParaRPr lang="en-US" sz="1799" spc="8">
              <a:solidFill>
                <a:srgbClr val="000000"/>
              </a:solidFill>
              <a:latin typeface="Open Sauce"/>
            </a:endParaRPr>
          </a:p>
          <a:p>
            <a:pPr marL="388617" lvl="1" indent="-194308">
              <a:lnSpc>
                <a:spcPts val="3293"/>
              </a:lnSpc>
              <a:buFont typeface="Arial"/>
              <a:buChar char="•"/>
            </a:pPr>
            <a:r>
              <a:rPr lang="en-US" sz="1799" spc="8">
                <a:solidFill>
                  <a:srgbClr val="000000"/>
                </a:solidFill>
                <a:latin typeface="Open Sauce"/>
              </a:rPr>
              <a:t>Implement marketing plans, attract customers in the south region</a:t>
            </a:r>
          </a:p>
          <a:p>
            <a:pPr>
              <a:lnSpc>
                <a:spcPts val="3293"/>
              </a:lnSpc>
            </a:pPr>
            <a:endParaRPr lang="en-US" sz="1799" spc="8">
              <a:solidFill>
                <a:srgbClr val="000000"/>
              </a:solidFill>
              <a:latin typeface="Open Sauce"/>
            </a:endParaRPr>
          </a:p>
          <a:p>
            <a:pPr marL="388617" lvl="1" indent="-194308">
              <a:lnSpc>
                <a:spcPts val="3293"/>
              </a:lnSpc>
              <a:buFont typeface="Arial"/>
              <a:buChar char="•"/>
            </a:pPr>
            <a:r>
              <a:rPr lang="en-US" sz="1799" spc="8">
                <a:solidFill>
                  <a:srgbClr val="000000"/>
                </a:solidFill>
                <a:latin typeface="Open Sauce"/>
              </a:rPr>
              <a:t>Looking for solutions to help customers approach and use ship mode “Same day”</a:t>
            </a:r>
          </a:p>
          <a:p>
            <a:pPr algn="l">
              <a:lnSpc>
                <a:spcPts val="3293"/>
              </a:lnSpc>
            </a:pPr>
            <a:endParaRPr lang="en-US" sz="1799" spc="8">
              <a:solidFill>
                <a:srgbClr val="000000"/>
              </a:solidFill>
              <a:latin typeface="Open Sauce"/>
            </a:endParaRPr>
          </a:p>
        </p:txBody>
      </p:sp>
      <p:grpSp>
        <p:nvGrpSpPr>
          <p:cNvPr id="5" name="Group 5"/>
          <p:cNvGrpSpPr/>
          <p:nvPr/>
        </p:nvGrpSpPr>
        <p:grpSpPr>
          <a:xfrm>
            <a:off x="1028700" y="1703050"/>
            <a:ext cx="8757283" cy="845562"/>
            <a:chOff x="0" y="0"/>
            <a:chExt cx="55637568" cy="5372100"/>
          </a:xfrm>
        </p:grpSpPr>
        <p:sp>
          <p:nvSpPr>
            <p:cNvPr id="6" name="Freeform 6"/>
            <p:cNvSpPr/>
            <p:nvPr/>
          </p:nvSpPr>
          <p:spPr>
            <a:xfrm>
              <a:off x="0" y="0"/>
              <a:ext cx="55637565" cy="5372100"/>
            </a:xfrm>
            <a:custGeom>
              <a:avLst/>
              <a:gdLst/>
              <a:ahLst/>
              <a:cxnLst/>
              <a:rect l="l" t="t" r="r" b="b"/>
              <a:pathLst>
                <a:path w="55637565" h="5372100">
                  <a:moveTo>
                    <a:pt x="54086900" y="0"/>
                  </a:moveTo>
                  <a:lnTo>
                    <a:pt x="1550670" y="0"/>
                  </a:lnTo>
                  <a:lnTo>
                    <a:pt x="0" y="2686050"/>
                  </a:lnTo>
                  <a:lnTo>
                    <a:pt x="1550670" y="5372100"/>
                  </a:lnTo>
                  <a:lnTo>
                    <a:pt x="54086900" y="5372100"/>
                  </a:lnTo>
                  <a:lnTo>
                    <a:pt x="55637565" y="2686050"/>
                  </a:lnTo>
                  <a:lnTo>
                    <a:pt x="54086900" y="0"/>
                  </a:lnTo>
                  <a:close/>
                </a:path>
              </a:pathLst>
            </a:custGeom>
            <a:solidFill>
              <a:srgbClr val="709954"/>
            </a:solidFill>
          </p:spPr>
        </p:sp>
      </p:grpSp>
      <p:grpSp>
        <p:nvGrpSpPr>
          <p:cNvPr id="7" name="Group 7"/>
          <p:cNvGrpSpPr/>
          <p:nvPr/>
        </p:nvGrpSpPr>
        <p:grpSpPr>
          <a:xfrm>
            <a:off x="9144000" y="1703050"/>
            <a:ext cx="8115300" cy="845562"/>
            <a:chOff x="0" y="0"/>
            <a:chExt cx="51558866" cy="5372100"/>
          </a:xfrm>
        </p:grpSpPr>
        <p:sp>
          <p:nvSpPr>
            <p:cNvPr id="8" name="Freeform 8"/>
            <p:cNvSpPr/>
            <p:nvPr/>
          </p:nvSpPr>
          <p:spPr>
            <a:xfrm>
              <a:off x="0" y="0"/>
              <a:ext cx="51558865" cy="5372100"/>
            </a:xfrm>
            <a:custGeom>
              <a:avLst/>
              <a:gdLst/>
              <a:ahLst/>
              <a:cxnLst/>
              <a:rect l="l" t="t" r="r" b="b"/>
              <a:pathLst>
                <a:path w="51558865" h="5372100">
                  <a:moveTo>
                    <a:pt x="50008197" y="0"/>
                  </a:moveTo>
                  <a:lnTo>
                    <a:pt x="1550670" y="0"/>
                  </a:lnTo>
                  <a:lnTo>
                    <a:pt x="0" y="2686050"/>
                  </a:lnTo>
                  <a:lnTo>
                    <a:pt x="1550670" y="5372100"/>
                  </a:lnTo>
                  <a:lnTo>
                    <a:pt x="50008197" y="5372100"/>
                  </a:lnTo>
                  <a:lnTo>
                    <a:pt x="51558865" y="2686050"/>
                  </a:lnTo>
                  <a:lnTo>
                    <a:pt x="50008197" y="0"/>
                  </a:lnTo>
                  <a:close/>
                </a:path>
              </a:pathLst>
            </a:custGeom>
            <a:solidFill>
              <a:srgbClr val="556A96"/>
            </a:solidFill>
          </p:spPr>
        </p:sp>
      </p:grpSp>
      <p:sp>
        <p:nvSpPr>
          <p:cNvPr id="9" name="AutoShape 9"/>
          <p:cNvSpPr/>
          <p:nvPr/>
        </p:nvSpPr>
        <p:spPr>
          <a:xfrm rot="5400000">
            <a:off x="5887628" y="6253733"/>
            <a:ext cx="7095625" cy="0"/>
          </a:xfrm>
          <a:prstGeom prst="line">
            <a:avLst/>
          </a:prstGeom>
          <a:ln w="9525" cap="flat">
            <a:solidFill>
              <a:srgbClr val="A6A6A6"/>
            </a:solidFill>
            <a:prstDash val="solid"/>
            <a:headEnd type="none" w="sm" len="sm"/>
            <a:tailEnd type="none" w="sm" len="sm"/>
          </a:ln>
        </p:spPr>
      </p:sp>
      <p:sp>
        <p:nvSpPr>
          <p:cNvPr id="10" name="TextBox 10"/>
          <p:cNvSpPr txBox="1"/>
          <p:nvPr/>
        </p:nvSpPr>
        <p:spPr>
          <a:xfrm>
            <a:off x="4811961" y="1930674"/>
            <a:ext cx="3445917" cy="400050"/>
          </a:xfrm>
          <a:prstGeom prst="rect">
            <a:avLst/>
          </a:prstGeom>
        </p:spPr>
        <p:txBody>
          <a:bodyPr lIns="0" tIns="0" rIns="0" bIns="0" rtlCol="0" anchor="t">
            <a:spAutoFit/>
          </a:bodyPr>
          <a:lstStyle/>
          <a:p>
            <a:pPr>
              <a:lnSpc>
                <a:spcPts val="3120"/>
              </a:lnSpc>
            </a:pPr>
            <a:r>
              <a:rPr lang="en-US" sz="2600">
                <a:solidFill>
                  <a:srgbClr val="FFFFFF"/>
                </a:solidFill>
                <a:latin typeface="Fira Sans Medium"/>
              </a:rPr>
              <a:t>Evaluate</a:t>
            </a:r>
          </a:p>
        </p:txBody>
      </p:sp>
      <p:sp>
        <p:nvSpPr>
          <p:cNvPr id="11" name="TextBox 11"/>
          <p:cNvSpPr txBox="1"/>
          <p:nvPr/>
        </p:nvSpPr>
        <p:spPr>
          <a:xfrm>
            <a:off x="9785983" y="1882657"/>
            <a:ext cx="3775629" cy="400050"/>
          </a:xfrm>
          <a:prstGeom prst="rect">
            <a:avLst/>
          </a:prstGeom>
        </p:spPr>
        <p:txBody>
          <a:bodyPr lIns="0" tIns="0" rIns="0" bIns="0" rtlCol="0" anchor="t">
            <a:spAutoFit/>
          </a:bodyPr>
          <a:lstStyle/>
          <a:p>
            <a:pPr marL="0" lvl="0" indent="0" algn="l">
              <a:lnSpc>
                <a:spcPts val="3120"/>
              </a:lnSpc>
              <a:spcBef>
                <a:spcPct val="0"/>
              </a:spcBef>
            </a:pPr>
            <a:r>
              <a:rPr lang="en-US" sz="2600">
                <a:solidFill>
                  <a:srgbClr val="FFFFFF"/>
                </a:solidFill>
                <a:latin typeface="Fira Sans Medium"/>
              </a:rPr>
              <a:t>Development Suggestion</a:t>
            </a:r>
          </a:p>
        </p:txBody>
      </p:sp>
      <p:sp>
        <p:nvSpPr>
          <p:cNvPr id="12" name="TextBox 12"/>
          <p:cNvSpPr txBox="1"/>
          <p:nvPr/>
        </p:nvSpPr>
        <p:spPr>
          <a:xfrm>
            <a:off x="1028700" y="674424"/>
            <a:ext cx="8143757" cy="737126"/>
          </a:xfrm>
          <a:prstGeom prst="rect">
            <a:avLst/>
          </a:prstGeom>
        </p:spPr>
        <p:txBody>
          <a:bodyPr lIns="0" tIns="0" rIns="0" bIns="0" rtlCol="0" anchor="t">
            <a:spAutoFit/>
          </a:bodyPr>
          <a:lstStyle/>
          <a:p>
            <a:pPr>
              <a:lnSpc>
                <a:spcPts val="5845"/>
              </a:lnSpc>
            </a:pPr>
            <a:r>
              <a:rPr lang="en-US" sz="5082">
                <a:solidFill>
                  <a:srgbClr val="317C47"/>
                </a:solidFill>
                <a:latin typeface="Prata"/>
              </a:rPr>
              <a:t>SHIPMENT ANALYSIS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32532">
                <a:alpha val="80000"/>
              </a:srgbClr>
            </a:solidFill>
          </p:spPr>
        </p:sp>
      </p:grpSp>
      <p:grpSp>
        <p:nvGrpSpPr>
          <p:cNvPr id="5" name="Group 5"/>
          <p:cNvGrpSpPr/>
          <p:nvPr/>
        </p:nvGrpSpPr>
        <p:grpSpPr>
          <a:xfrm>
            <a:off x="8080711" y="3175839"/>
            <a:ext cx="2126578" cy="212657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495587" cy="495587"/>
          </a:xfrm>
          <a:prstGeom prst="rect">
            <a:avLst/>
          </a:prstGeom>
        </p:spPr>
      </p:pic>
      <p:sp>
        <p:nvSpPr>
          <p:cNvPr id="8" name="TextBox 8"/>
          <p:cNvSpPr txBox="1"/>
          <p:nvPr/>
        </p:nvSpPr>
        <p:spPr>
          <a:xfrm>
            <a:off x="1648872" y="1059006"/>
            <a:ext cx="3478794" cy="358701"/>
          </a:xfrm>
          <a:prstGeom prst="rect">
            <a:avLst/>
          </a:prstGeom>
        </p:spPr>
        <p:txBody>
          <a:bodyPr lIns="0" tIns="0" rIns="0" bIns="0" rtlCol="0" anchor="t">
            <a:spAutoFit/>
          </a:bodyPr>
          <a:lstStyle/>
          <a:p>
            <a:pPr>
              <a:lnSpc>
                <a:spcPts val="2800"/>
              </a:lnSpc>
            </a:pPr>
            <a:r>
              <a:rPr lang="en-US" sz="2000">
                <a:solidFill>
                  <a:srgbClr val="FFFFFF"/>
                </a:solidFill>
                <a:latin typeface="Public Sans Bold"/>
              </a:rPr>
              <a:t>Business Data Analysis</a:t>
            </a:r>
          </a:p>
        </p:txBody>
      </p:sp>
      <p:sp>
        <p:nvSpPr>
          <p:cNvPr id="9" name="TextBox 9"/>
          <p:cNvSpPr txBox="1"/>
          <p:nvPr/>
        </p:nvSpPr>
        <p:spPr>
          <a:xfrm>
            <a:off x="15160437" y="1059006"/>
            <a:ext cx="2098863" cy="358701"/>
          </a:xfrm>
          <a:prstGeom prst="rect">
            <a:avLst/>
          </a:prstGeom>
        </p:spPr>
        <p:txBody>
          <a:bodyPr lIns="0" tIns="0" rIns="0" bIns="0" rtlCol="0" anchor="t">
            <a:spAutoFit/>
          </a:bodyPr>
          <a:lstStyle/>
          <a:p>
            <a:pPr algn="r">
              <a:lnSpc>
                <a:spcPts val="2800"/>
              </a:lnSpc>
            </a:pPr>
            <a:r>
              <a:rPr lang="en-US" sz="2000">
                <a:solidFill>
                  <a:srgbClr val="FFFFFF"/>
                </a:solidFill>
                <a:latin typeface="Public Sans Bold"/>
              </a:rPr>
              <a:t>Group 10</a:t>
            </a:r>
          </a:p>
        </p:txBody>
      </p:sp>
      <p:sp>
        <p:nvSpPr>
          <p:cNvPr id="10" name="TextBox 10"/>
          <p:cNvSpPr txBox="1"/>
          <p:nvPr/>
        </p:nvSpPr>
        <p:spPr>
          <a:xfrm>
            <a:off x="8699087" y="3559055"/>
            <a:ext cx="889827" cy="1226796"/>
          </a:xfrm>
          <a:prstGeom prst="rect">
            <a:avLst/>
          </a:prstGeom>
        </p:spPr>
        <p:txBody>
          <a:bodyPr lIns="0" tIns="0" rIns="0" bIns="0" rtlCol="0" anchor="t">
            <a:spAutoFit/>
          </a:bodyPr>
          <a:lstStyle/>
          <a:p>
            <a:pPr algn="ctr">
              <a:lnSpc>
                <a:spcPts val="10079"/>
              </a:lnSpc>
              <a:spcBef>
                <a:spcPct val="0"/>
              </a:spcBef>
            </a:pPr>
            <a:r>
              <a:rPr lang="en-US" sz="7199" dirty="0">
                <a:solidFill>
                  <a:srgbClr val="1A6FB0"/>
                </a:solidFill>
                <a:latin typeface="Open Sauce Bold"/>
              </a:rPr>
              <a:t>4</a:t>
            </a:r>
          </a:p>
        </p:txBody>
      </p:sp>
      <p:sp>
        <p:nvSpPr>
          <p:cNvPr id="11" name="TextBox 11"/>
          <p:cNvSpPr txBox="1"/>
          <p:nvPr/>
        </p:nvSpPr>
        <p:spPr>
          <a:xfrm>
            <a:off x="2737115" y="6021987"/>
            <a:ext cx="12813771" cy="955390"/>
          </a:xfrm>
          <a:prstGeom prst="rect">
            <a:avLst/>
          </a:prstGeom>
        </p:spPr>
        <p:txBody>
          <a:bodyPr lIns="0" tIns="0" rIns="0" bIns="0" rtlCol="0" anchor="t">
            <a:spAutoFit/>
          </a:bodyPr>
          <a:lstStyle/>
          <a:p>
            <a:pPr algn="ctr">
              <a:lnSpc>
                <a:spcPts val="7878"/>
              </a:lnSpc>
            </a:pPr>
            <a:r>
              <a:rPr lang="en-US" sz="5082" dirty="0">
                <a:solidFill>
                  <a:srgbClr val="FFFFFF"/>
                </a:solidFill>
                <a:latin typeface="Prata"/>
              </a:rPr>
              <a:t>CONCLUSION</a:t>
            </a:r>
          </a:p>
        </p:txBody>
      </p:sp>
    </p:spTree>
    <p:extLst>
      <p:ext uri="{BB962C8B-B14F-4D97-AF65-F5344CB8AC3E}">
        <p14:creationId xmlns:p14="http://schemas.microsoft.com/office/powerpoint/2010/main" val="212016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32127" y="8662466"/>
            <a:ext cx="775789" cy="773850"/>
          </a:xfrm>
          <a:prstGeom prst="rect">
            <a:avLst/>
          </a:prstGeom>
        </p:spPr>
      </p:pic>
      <p:pic>
        <p:nvPicPr>
          <p:cNvPr id="4" name="Picture 4"/>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3709294" y="7811781"/>
            <a:ext cx="4605058" cy="2475219"/>
          </a:xfrm>
          <a:prstGeom prst="rect">
            <a:avLst/>
          </a:prstGeom>
        </p:spPr>
      </p:pic>
      <p:pic>
        <p:nvPicPr>
          <p:cNvPr id="6" name="Picture 6"/>
          <p:cNvPicPr>
            <a:picLocks noChangeAspect="1"/>
          </p:cNvPicPr>
          <p:nvPr/>
        </p:nvPicPr>
        <p:blipFill>
          <a:blip r:embed="rId9">
            <a:alphaModFix amt="10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flipV="1">
            <a:off x="0" y="0"/>
            <a:ext cx="873100" cy="2024580"/>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8854219" y="1028700"/>
            <a:ext cx="484815" cy="561291"/>
          </a:xfrm>
          <a:prstGeom prst="rect">
            <a:avLst/>
          </a:prstGeom>
        </p:spPr>
      </p:pic>
      <p:sp>
        <p:nvSpPr>
          <p:cNvPr id="8" name="TextBox 8"/>
          <p:cNvSpPr txBox="1"/>
          <p:nvPr/>
        </p:nvSpPr>
        <p:spPr>
          <a:xfrm>
            <a:off x="889776" y="558287"/>
            <a:ext cx="6376927" cy="737126"/>
          </a:xfrm>
          <a:prstGeom prst="rect">
            <a:avLst/>
          </a:prstGeom>
        </p:spPr>
        <p:txBody>
          <a:bodyPr lIns="0" tIns="0" rIns="0" bIns="0" rtlCol="0" anchor="t">
            <a:spAutoFit/>
          </a:bodyPr>
          <a:lstStyle/>
          <a:p>
            <a:pPr>
              <a:lnSpc>
                <a:spcPts val="5845"/>
              </a:lnSpc>
            </a:pPr>
            <a:r>
              <a:rPr lang="en-US" sz="5082">
                <a:solidFill>
                  <a:srgbClr val="317C47"/>
                </a:solidFill>
                <a:latin typeface="Prata"/>
              </a:rPr>
              <a:t>CONCLUSIONS</a:t>
            </a:r>
          </a:p>
        </p:txBody>
      </p:sp>
      <p:sp>
        <p:nvSpPr>
          <p:cNvPr id="9" name="TextBox 9"/>
          <p:cNvSpPr txBox="1"/>
          <p:nvPr/>
        </p:nvSpPr>
        <p:spPr>
          <a:xfrm>
            <a:off x="1607917" y="2360848"/>
            <a:ext cx="6034487" cy="438123"/>
          </a:xfrm>
          <a:prstGeom prst="rect">
            <a:avLst/>
          </a:prstGeom>
        </p:spPr>
        <p:txBody>
          <a:bodyPr lIns="0" tIns="0" rIns="0" bIns="0" rtlCol="0" anchor="t">
            <a:spAutoFit/>
          </a:bodyPr>
          <a:lstStyle/>
          <a:p>
            <a:pPr>
              <a:lnSpc>
                <a:spcPts val="3445"/>
              </a:lnSpc>
            </a:pPr>
            <a:r>
              <a:rPr lang="en-US" sz="2995" dirty="0">
                <a:solidFill>
                  <a:srgbClr val="FFC000"/>
                </a:solidFill>
                <a:latin typeface="Prata"/>
              </a:rPr>
              <a:t>ADVANTAGES</a:t>
            </a:r>
          </a:p>
        </p:txBody>
      </p:sp>
      <p:sp>
        <p:nvSpPr>
          <p:cNvPr id="10" name="TextBox 10"/>
          <p:cNvSpPr txBox="1"/>
          <p:nvPr/>
        </p:nvSpPr>
        <p:spPr>
          <a:xfrm>
            <a:off x="9961119" y="2360848"/>
            <a:ext cx="6034487" cy="438123"/>
          </a:xfrm>
          <a:prstGeom prst="rect">
            <a:avLst/>
          </a:prstGeom>
        </p:spPr>
        <p:txBody>
          <a:bodyPr lIns="0" tIns="0" rIns="0" bIns="0" rtlCol="0" anchor="t">
            <a:spAutoFit/>
          </a:bodyPr>
          <a:lstStyle/>
          <a:p>
            <a:pPr>
              <a:lnSpc>
                <a:spcPts val="3445"/>
              </a:lnSpc>
            </a:pPr>
            <a:r>
              <a:rPr lang="en-US" sz="2995" dirty="0">
                <a:solidFill>
                  <a:schemeClr val="accent2"/>
                </a:solidFill>
                <a:latin typeface="Prata"/>
              </a:rPr>
              <a:t>LIMITATIONS</a:t>
            </a:r>
          </a:p>
        </p:txBody>
      </p:sp>
      <p:sp>
        <p:nvSpPr>
          <p:cNvPr id="11" name="TextBox 11"/>
          <p:cNvSpPr txBox="1"/>
          <p:nvPr/>
        </p:nvSpPr>
        <p:spPr>
          <a:xfrm>
            <a:off x="1607917" y="7373659"/>
            <a:ext cx="5658786" cy="438123"/>
          </a:xfrm>
          <a:prstGeom prst="rect">
            <a:avLst/>
          </a:prstGeom>
        </p:spPr>
        <p:txBody>
          <a:bodyPr lIns="0" tIns="0" rIns="0" bIns="0" rtlCol="0" anchor="t">
            <a:spAutoFit/>
          </a:bodyPr>
          <a:lstStyle/>
          <a:p>
            <a:pPr>
              <a:lnSpc>
                <a:spcPts val="3445"/>
              </a:lnSpc>
            </a:pPr>
            <a:r>
              <a:rPr lang="en-US" sz="2995" dirty="0">
                <a:solidFill>
                  <a:srgbClr val="4F7D9F"/>
                </a:solidFill>
                <a:latin typeface="Prata"/>
              </a:rPr>
              <a:t>FUTURE WORKS</a:t>
            </a:r>
          </a:p>
        </p:txBody>
      </p:sp>
      <p:sp>
        <p:nvSpPr>
          <p:cNvPr id="12" name="TextBox 12"/>
          <p:cNvSpPr txBox="1"/>
          <p:nvPr/>
        </p:nvSpPr>
        <p:spPr>
          <a:xfrm>
            <a:off x="1491884" y="3019504"/>
            <a:ext cx="6975073" cy="3940694"/>
          </a:xfrm>
          <a:prstGeom prst="rect">
            <a:avLst/>
          </a:prstGeom>
        </p:spPr>
        <p:txBody>
          <a:bodyPr lIns="0" tIns="0" rIns="0" bIns="0" rtlCol="0" anchor="t">
            <a:spAutoFit/>
          </a:bodyPr>
          <a:lstStyle/>
          <a:p>
            <a:pPr marL="473179" lvl="1" indent="-236589" algn="just">
              <a:lnSpc>
                <a:spcPts val="3068"/>
              </a:lnSpc>
              <a:buFont typeface="Arial"/>
              <a:buChar char="•"/>
            </a:pPr>
            <a:r>
              <a:rPr lang="en-US" sz="2191" dirty="0">
                <a:solidFill>
                  <a:schemeClr val="tx1">
                    <a:lumMod val="75000"/>
                    <a:lumOff val="25000"/>
                  </a:schemeClr>
                </a:solidFill>
                <a:latin typeface="Open Sauce"/>
              </a:rPr>
              <a:t>Members actively contribute in meetings, participate fully and complete the project completely.</a:t>
            </a:r>
          </a:p>
          <a:p>
            <a:pPr marL="473179" lvl="1" indent="-236589" algn="just">
              <a:lnSpc>
                <a:spcPts val="3068"/>
              </a:lnSpc>
              <a:buFont typeface="Arial"/>
              <a:buChar char="•"/>
            </a:pPr>
            <a:r>
              <a:rPr lang="en-US" sz="2191" dirty="0">
                <a:solidFill>
                  <a:schemeClr val="tx1">
                    <a:lumMod val="75000"/>
                    <a:lumOff val="25000"/>
                  </a:schemeClr>
                </a:solidFill>
                <a:latin typeface="Open Sauce"/>
              </a:rPr>
              <a:t>Apply analytical methods and learn knowledge to the project effectively.</a:t>
            </a:r>
          </a:p>
          <a:p>
            <a:pPr marL="473179" lvl="1" indent="-236589" algn="just">
              <a:lnSpc>
                <a:spcPts val="3068"/>
              </a:lnSpc>
              <a:buFont typeface="Arial"/>
              <a:buChar char="•"/>
            </a:pPr>
            <a:r>
              <a:rPr lang="en-US" sz="2191" dirty="0">
                <a:solidFill>
                  <a:schemeClr val="tx1">
                    <a:lumMod val="75000"/>
                    <a:lumOff val="25000"/>
                  </a:schemeClr>
                </a:solidFill>
                <a:latin typeface="Open Sauce"/>
              </a:rPr>
              <a:t>Know how to use Tableau proficiently to analyze data.</a:t>
            </a:r>
          </a:p>
          <a:p>
            <a:pPr marL="473179" lvl="1" indent="-236589" algn="just">
              <a:lnSpc>
                <a:spcPts val="3068"/>
              </a:lnSpc>
              <a:buFont typeface="Arial"/>
              <a:buChar char="•"/>
            </a:pPr>
            <a:r>
              <a:rPr lang="en-US" sz="2191" dirty="0">
                <a:solidFill>
                  <a:schemeClr val="tx1">
                    <a:lumMod val="75000"/>
                    <a:lumOff val="25000"/>
                  </a:schemeClr>
                </a:solidFill>
                <a:latin typeface="Open Sauce"/>
              </a:rPr>
              <a:t>Have basic knowledge of data analysis in business.</a:t>
            </a:r>
          </a:p>
          <a:p>
            <a:pPr algn="just">
              <a:lnSpc>
                <a:spcPts val="3068"/>
              </a:lnSpc>
            </a:pPr>
            <a:endParaRPr lang="en-US" sz="2191" dirty="0">
              <a:solidFill>
                <a:schemeClr val="tx1">
                  <a:lumMod val="75000"/>
                  <a:lumOff val="25000"/>
                </a:schemeClr>
              </a:solidFill>
              <a:latin typeface="Open Sauce"/>
            </a:endParaRPr>
          </a:p>
        </p:txBody>
      </p:sp>
      <p:sp>
        <p:nvSpPr>
          <p:cNvPr id="13" name="TextBox 13"/>
          <p:cNvSpPr txBox="1"/>
          <p:nvPr/>
        </p:nvSpPr>
        <p:spPr>
          <a:xfrm>
            <a:off x="9610263" y="3019504"/>
            <a:ext cx="6975073" cy="4338239"/>
          </a:xfrm>
          <a:prstGeom prst="rect">
            <a:avLst/>
          </a:prstGeom>
        </p:spPr>
        <p:txBody>
          <a:bodyPr lIns="0" tIns="0" rIns="0" bIns="0" rtlCol="0" anchor="t">
            <a:spAutoFit/>
          </a:bodyPr>
          <a:lstStyle/>
          <a:p>
            <a:pPr marL="473179" lvl="1" indent="-236589" algn="just">
              <a:lnSpc>
                <a:spcPts val="3068"/>
              </a:lnSpc>
              <a:buFont typeface="Arial"/>
              <a:buChar char="•"/>
            </a:pPr>
            <a:r>
              <a:rPr lang="en-US" sz="2191" dirty="0">
                <a:solidFill>
                  <a:schemeClr val="tx1">
                    <a:lumMod val="75000"/>
                    <a:lumOff val="25000"/>
                  </a:schemeClr>
                </a:solidFill>
                <a:latin typeface="Open Sauce"/>
              </a:rPr>
              <a:t>The number of chart types is limited, there is not a variety of charts in the report.</a:t>
            </a:r>
          </a:p>
          <a:p>
            <a:pPr marL="473179" lvl="1" indent="-236589" algn="just">
              <a:lnSpc>
                <a:spcPts val="3068"/>
              </a:lnSpc>
              <a:buFont typeface="Arial"/>
              <a:buChar char="•"/>
            </a:pPr>
            <a:r>
              <a:rPr lang="en-US" sz="2191" dirty="0">
                <a:solidFill>
                  <a:schemeClr val="tx1">
                    <a:lumMod val="75000"/>
                    <a:lumOff val="25000"/>
                  </a:schemeClr>
                </a:solidFill>
                <a:latin typeface="Open Sauce"/>
              </a:rPr>
              <a:t>The data is small and relatively clean, not including all the actual operations of a business enterprise.</a:t>
            </a:r>
          </a:p>
          <a:p>
            <a:pPr marL="473179" lvl="1" indent="-236589" algn="just">
              <a:lnSpc>
                <a:spcPts val="3068"/>
              </a:lnSpc>
              <a:buFont typeface="Arial"/>
              <a:buChar char="•"/>
            </a:pPr>
            <a:r>
              <a:rPr lang="en-US" sz="2191" dirty="0">
                <a:solidFill>
                  <a:schemeClr val="tx1">
                    <a:lumMod val="75000"/>
                    <a:lumOff val="25000"/>
                  </a:schemeClr>
                </a:solidFill>
                <a:latin typeface="Open Sauce"/>
              </a:rPr>
              <a:t>Not having much experience in designing and using functions, so they have not given new and important insights.</a:t>
            </a:r>
          </a:p>
          <a:p>
            <a:pPr marL="473179" lvl="1" indent="-236589" algn="just">
              <a:lnSpc>
                <a:spcPts val="3068"/>
              </a:lnSpc>
              <a:buFont typeface="Arial"/>
              <a:buChar char="•"/>
            </a:pPr>
            <a:r>
              <a:rPr lang="en-US" sz="2191" dirty="0">
                <a:solidFill>
                  <a:schemeClr val="tx1">
                    <a:lumMod val="75000"/>
                    <a:lumOff val="25000"/>
                  </a:schemeClr>
                </a:solidFill>
                <a:latin typeface="Open Sauce"/>
              </a:rPr>
              <a:t>Tableau's algorithms and advanced functions have not been applied to data analysis.</a:t>
            </a:r>
          </a:p>
          <a:p>
            <a:pPr algn="just">
              <a:lnSpc>
                <a:spcPts val="3068"/>
              </a:lnSpc>
            </a:pPr>
            <a:endParaRPr lang="en-US" sz="2191" dirty="0">
              <a:solidFill>
                <a:schemeClr val="tx1">
                  <a:lumMod val="75000"/>
                  <a:lumOff val="25000"/>
                </a:schemeClr>
              </a:solidFill>
              <a:latin typeface="Open Sauce"/>
            </a:endParaRPr>
          </a:p>
        </p:txBody>
      </p:sp>
      <p:sp>
        <p:nvSpPr>
          <p:cNvPr id="14" name="TextBox 14"/>
          <p:cNvSpPr txBox="1"/>
          <p:nvPr/>
        </p:nvSpPr>
        <p:spPr>
          <a:xfrm>
            <a:off x="1607917" y="8030856"/>
            <a:ext cx="14977419" cy="2350515"/>
          </a:xfrm>
          <a:prstGeom prst="rect">
            <a:avLst/>
          </a:prstGeom>
        </p:spPr>
        <p:txBody>
          <a:bodyPr lIns="0" tIns="0" rIns="0" bIns="0" rtlCol="0" anchor="t">
            <a:spAutoFit/>
          </a:bodyPr>
          <a:lstStyle/>
          <a:p>
            <a:pPr marL="473179" lvl="1" indent="-236589" algn="just">
              <a:lnSpc>
                <a:spcPts val="3068"/>
              </a:lnSpc>
              <a:buFont typeface="Arial"/>
              <a:buChar char="•"/>
            </a:pPr>
            <a:r>
              <a:rPr lang="en-US" sz="2191" dirty="0">
                <a:solidFill>
                  <a:schemeClr val="tx1">
                    <a:lumMod val="75000"/>
                    <a:lumOff val="25000"/>
                  </a:schemeClr>
                </a:solidFill>
                <a:latin typeface="Open Sauce"/>
              </a:rPr>
              <a:t>Combine multiple data sources, including more information close to reality.</a:t>
            </a:r>
          </a:p>
          <a:p>
            <a:pPr marL="473179" lvl="1" indent="-236589" algn="just">
              <a:lnSpc>
                <a:spcPts val="3068"/>
              </a:lnSpc>
              <a:buFont typeface="Arial"/>
              <a:buChar char="•"/>
            </a:pPr>
            <a:r>
              <a:rPr lang="en-US" sz="2191" dirty="0">
                <a:solidFill>
                  <a:schemeClr val="tx1">
                    <a:lumMod val="75000"/>
                    <a:lumOff val="25000"/>
                  </a:schemeClr>
                </a:solidFill>
                <a:latin typeface="Open Sauce"/>
              </a:rPr>
              <a:t>Use a variety of additional tools and integrate a variety of charts to most effectively represent data, providing a variety of insights.</a:t>
            </a:r>
          </a:p>
          <a:p>
            <a:pPr marL="473179" lvl="1" indent="-236589" algn="just">
              <a:lnSpc>
                <a:spcPts val="3068"/>
              </a:lnSpc>
              <a:buFont typeface="Arial"/>
              <a:buChar char="•"/>
            </a:pPr>
            <a:r>
              <a:rPr lang="en-US" sz="2191" dirty="0">
                <a:solidFill>
                  <a:schemeClr val="tx1">
                    <a:lumMod val="75000"/>
                    <a:lumOff val="25000"/>
                  </a:schemeClr>
                </a:solidFill>
                <a:latin typeface="Open Sauce"/>
              </a:rPr>
              <a:t>Learn about algorithms, advanced functions, to build a seamless, vivid story that attracts viewers.</a:t>
            </a:r>
          </a:p>
          <a:p>
            <a:pPr marL="473179" lvl="1" indent="-236589" algn="just">
              <a:lnSpc>
                <a:spcPts val="3068"/>
              </a:lnSpc>
              <a:buFont typeface="Arial"/>
              <a:buChar char="•"/>
            </a:pPr>
            <a:r>
              <a:rPr lang="en-US" sz="2191" dirty="0">
                <a:solidFill>
                  <a:schemeClr val="tx1">
                    <a:lumMod val="75000"/>
                    <a:lumOff val="25000"/>
                  </a:schemeClr>
                </a:solidFill>
                <a:latin typeface="Open Sauce"/>
              </a:rPr>
              <a:t>Real-time data analysis.</a:t>
            </a:r>
          </a:p>
          <a:p>
            <a:pPr algn="just">
              <a:lnSpc>
                <a:spcPts val="3068"/>
              </a:lnSpc>
            </a:pPr>
            <a:endParaRPr lang="en-US" sz="2191" dirty="0">
              <a:solidFill>
                <a:schemeClr val="tx1">
                  <a:lumMod val="75000"/>
                  <a:lumOff val="25000"/>
                </a:schemeClr>
              </a:solidFill>
              <a:latin typeface="Open Sauc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212C30">
                <a:alpha val="84706"/>
              </a:srgbClr>
            </a:solidFill>
          </p:spPr>
        </p:sp>
      </p:grpSp>
      <p:grpSp>
        <p:nvGrpSpPr>
          <p:cNvPr id="5" name="Group 5"/>
          <p:cNvGrpSpPr/>
          <p:nvPr/>
        </p:nvGrpSpPr>
        <p:grpSpPr>
          <a:xfrm>
            <a:off x="8080711" y="3175839"/>
            <a:ext cx="2126578" cy="212657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8B9EB"/>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98948" y="3718999"/>
            <a:ext cx="1290104" cy="1161093"/>
          </a:xfrm>
          <a:prstGeom prst="rect">
            <a:avLst/>
          </a:prstGeom>
        </p:spPr>
      </p:pic>
      <p:sp>
        <p:nvSpPr>
          <p:cNvPr id="8" name="TextBox 8"/>
          <p:cNvSpPr txBox="1"/>
          <p:nvPr/>
        </p:nvSpPr>
        <p:spPr>
          <a:xfrm>
            <a:off x="1605077" y="5501661"/>
            <a:ext cx="15077846" cy="1227315"/>
          </a:xfrm>
          <a:prstGeom prst="rect">
            <a:avLst/>
          </a:prstGeom>
        </p:spPr>
        <p:txBody>
          <a:bodyPr lIns="0" tIns="0" rIns="0" bIns="0" rtlCol="0" anchor="t">
            <a:spAutoFit/>
          </a:bodyPr>
          <a:lstStyle/>
          <a:p>
            <a:pPr algn="ctr">
              <a:lnSpc>
                <a:spcPts val="10049"/>
              </a:lnSpc>
            </a:pPr>
            <a:r>
              <a:rPr lang="en-US" sz="7178">
                <a:solidFill>
                  <a:srgbClr val="FFFFFF"/>
                </a:solidFill>
                <a:latin typeface="Prata Bold"/>
              </a:rPr>
              <a:t>THANK YOU</a:t>
            </a:r>
          </a:p>
        </p:txBody>
      </p:sp>
      <p:sp>
        <p:nvSpPr>
          <p:cNvPr id="9" name="TextBox 9"/>
          <p:cNvSpPr txBox="1"/>
          <p:nvPr/>
        </p:nvSpPr>
        <p:spPr>
          <a:xfrm>
            <a:off x="1648872" y="1059006"/>
            <a:ext cx="3012345" cy="358701"/>
          </a:xfrm>
          <a:prstGeom prst="rect">
            <a:avLst/>
          </a:prstGeom>
        </p:spPr>
        <p:txBody>
          <a:bodyPr lIns="0" tIns="0" rIns="0" bIns="0" rtlCol="0" anchor="t">
            <a:spAutoFit/>
          </a:bodyPr>
          <a:lstStyle/>
          <a:p>
            <a:pPr>
              <a:lnSpc>
                <a:spcPts val="2800"/>
              </a:lnSpc>
            </a:pPr>
            <a:r>
              <a:rPr lang="en-US" sz="2000">
                <a:solidFill>
                  <a:srgbClr val="FFFFFF"/>
                </a:solidFill>
                <a:latin typeface="Public Sans Bold"/>
              </a:rPr>
              <a:t>Group 10</a:t>
            </a:r>
          </a:p>
        </p:txBody>
      </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495587" cy="495587"/>
          </a:xfrm>
          <a:prstGeom prst="rect">
            <a:avLst/>
          </a:prstGeom>
        </p:spPr>
      </p:pic>
      <p:sp>
        <p:nvSpPr>
          <p:cNvPr id="11" name="TextBox 11"/>
          <p:cNvSpPr txBox="1"/>
          <p:nvPr/>
        </p:nvSpPr>
        <p:spPr>
          <a:xfrm>
            <a:off x="13845238" y="971550"/>
            <a:ext cx="3414062" cy="358701"/>
          </a:xfrm>
          <a:prstGeom prst="rect">
            <a:avLst/>
          </a:prstGeom>
        </p:spPr>
        <p:txBody>
          <a:bodyPr lIns="0" tIns="0" rIns="0" bIns="0" rtlCol="0" anchor="t">
            <a:spAutoFit/>
          </a:bodyPr>
          <a:lstStyle/>
          <a:p>
            <a:pPr algn="r">
              <a:lnSpc>
                <a:spcPts val="2800"/>
              </a:lnSpc>
            </a:pPr>
            <a:r>
              <a:rPr lang="en-US" sz="2000">
                <a:solidFill>
                  <a:srgbClr val="FFFFFF"/>
                </a:solidFill>
                <a:latin typeface="Public Sans Bold"/>
              </a:rPr>
              <a:t>Business Data Analysis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323850" y="1752600"/>
            <a:ext cx="19278600" cy="8534400"/>
            <a:chOff x="0" y="0"/>
            <a:chExt cx="5077491" cy="2247743"/>
          </a:xfrm>
        </p:grpSpPr>
        <p:sp>
          <p:nvSpPr>
            <p:cNvPr id="3" name="Freeform 3"/>
            <p:cNvSpPr/>
            <p:nvPr/>
          </p:nvSpPr>
          <p:spPr>
            <a:xfrm>
              <a:off x="0" y="0"/>
              <a:ext cx="5077491" cy="2247743"/>
            </a:xfrm>
            <a:custGeom>
              <a:avLst/>
              <a:gdLst/>
              <a:ahLst/>
              <a:cxnLst/>
              <a:rect l="l" t="t" r="r" b="b"/>
              <a:pathLst>
                <a:path w="5077491" h="2247743">
                  <a:moveTo>
                    <a:pt x="0" y="0"/>
                  </a:moveTo>
                  <a:lnTo>
                    <a:pt x="5077491" y="0"/>
                  </a:lnTo>
                  <a:lnTo>
                    <a:pt x="5077491" y="2247743"/>
                  </a:lnTo>
                  <a:lnTo>
                    <a:pt x="0" y="2247743"/>
                  </a:lnTo>
                  <a:close/>
                </a:path>
              </a:pathLst>
            </a:custGeom>
            <a:solidFill>
              <a:srgbClr val="132532"/>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5" name="Picture 5"/>
          <p:cNvPicPr>
            <a:picLocks noChangeAspect="1"/>
          </p:cNvPicPr>
          <p:nvPr/>
        </p:nvPicPr>
        <p:blipFill>
          <a:blip r:embed="rId2"/>
          <a:srcRect l="31722" t="8796" r="4333"/>
          <a:stretch>
            <a:fillRect/>
          </a:stretch>
        </p:blipFill>
        <p:spPr>
          <a:xfrm>
            <a:off x="9315450" y="1752600"/>
            <a:ext cx="8972550" cy="8534400"/>
          </a:xfrm>
          <a:prstGeom prst="rect">
            <a:avLst/>
          </a:prstGeom>
        </p:spPr>
      </p:pic>
      <p:sp>
        <p:nvSpPr>
          <p:cNvPr id="6" name="TextBox 6"/>
          <p:cNvSpPr txBox="1"/>
          <p:nvPr/>
        </p:nvSpPr>
        <p:spPr>
          <a:xfrm>
            <a:off x="1646959" y="3702262"/>
            <a:ext cx="889827" cy="1038225"/>
          </a:xfrm>
          <a:prstGeom prst="rect">
            <a:avLst/>
          </a:prstGeom>
        </p:spPr>
        <p:txBody>
          <a:bodyPr lIns="0" tIns="0" rIns="0" bIns="0" rtlCol="0" anchor="t">
            <a:spAutoFit/>
          </a:bodyPr>
          <a:lstStyle/>
          <a:p>
            <a:pPr>
              <a:lnSpc>
                <a:spcPts val="8400"/>
              </a:lnSpc>
              <a:spcBef>
                <a:spcPct val="0"/>
              </a:spcBef>
            </a:pPr>
            <a:r>
              <a:rPr lang="en-US" sz="6000">
                <a:solidFill>
                  <a:srgbClr val="EDEAE5"/>
                </a:solidFill>
                <a:latin typeface="Open Sauce"/>
              </a:rPr>
              <a:t>1</a:t>
            </a:r>
          </a:p>
        </p:txBody>
      </p:sp>
      <p:sp>
        <p:nvSpPr>
          <p:cNvPr id="7" name="TextBox 7"/>
          <p:cNvSpPr txBox="1"/>
          <p:nvPr/>
        </p:nvSpPr>
        <p:spPr>
          <a:xfrm>
            <a:off x="1646959" y="5019675"/>
            <a:ext cx="889827" cy="1038150"/>
          </a:xfrm>
          <a:prstGeom prst="rect">
            <a:avLst/>
          </a:prstGeom>
        </p:spPr>
        <p:txBody>
          <a:bodyPr lIns="0" tIns="0" rIns="0" bIns="0" rtlCol="0" anchor="t">
            <a:spAutoFit/>
          </a:bodyPr>
          <a:lstStyle/>
          <a:p>
            <a:pPr>
              <a:lnSpc>
                <a:spcPts val="8400"/>
              </a:lnSpc>
              <a:spcBef>
                <a:spcPct val="0"/>
              </a:spcBef>
            </a:pPr>
            <a:r>
              <a:rPr lang="en-US" sz="6000">
                <a:solidFill>
                  <a:srgbClr val="EDEAE5"/>
                </a:solidFill>
                <a:latin typeface="Open Sauce"/>
              </a:rPr>
              <a:t>2</a:t>
            </a:r>
          </a:p>
        </p:txBody>
      </p:sp>
      <p:sp>
        <p:nvSpPr>
          <p:cNvPr id="8" name="TextBox 8"/>
          <p:cNvSpPr txBox="1"/>
          <p:nvPr/>
        </p:nvSpPr>
        <p:spPr>
          <a:xfrm>
            <a:off x="1004888" y="2480596"/>
            <a:ext cx="7563211" cy="765594"/>
          </a:xfrm>
          <a:prstGeom prst="rect">
            <a:avLst/>
          </a:prstGeom>
        </p:spPr>
        <p:txBody>
          <a:bodyPr lIns="0" tIns="0" rIns="0" bIns="0" rtlCol="0" anchor="t">
            <a:spAutoFit/>
          </a:bodyPr>
          <a:lstStyle/>
          <a:p>
            <a:pPr>
              <a:lnSpc>
                <a:spcPts val="6159"/>
              </a:lnSpc>
              <a:spcBef>
                <a:spcPct val="0"/>
              </a:spcBef>
            </a:pPr>
            <a:r>
              <a:rPr lang="en-US" sz="4399" dirty="0">
                <a:solidFill>
                  <a:srgbClr val="F7CC3A"/>
                </a:solidFill>
                <a:latin typeface="Prata"/>
              </a:rPr>
              <a:t>CONTENT</a:t>
            </a:r>
          </a:p>
        </p:txBody>
      </p:sp>
      <p:sp>
        <p:nvSpPr>
          <p:cNvPr id="9" name="TextBox 9"/>
          <p:cNvSpPr txBox="1"/>
          <p:nvPr/>
        </p:nvSpPr>
        <p:spPr>
          <a:xfrm>
            <a:off x="2694270" y="4040082"/>
            <a:ext cx="4353887" cy="438735"/>
          </a:xfrm>
          <a:prstGeom prst="rect">
            <a:avLst/>
          </a:prstGeom>
        </p:spPr>
        <p:txBody>
          <a:bodyPr lIns="0" tIns="0" rIns="0" bIns="0" rtlCol="0" anchor="t">
            <a:spAutoFit/>
          </a:bodyPr>
          <a:lstStyle/>
          <a:p>
            <a:pPr>
              <a:lnSpc>
                <a:spcPts val="3639"/>
              </a:lnSpc>
              <a:spcBef>
                <a:spcPct val="0"/>
              </a:spcBef>
            </a:pPr>
            <a:r>
              <a:rPr lang="en-US" sz="2599">
                <a:solidFill>
                  <a:srgbClr val="EDEAE5"/>
                </a:solidFill>
                <a:latin typeface="Open Sauce"/>
              </a:rPr>
              <a:t>OVERVIEW OF PROJECT</a:t>
            </a:r>
          </a:p>
        </p:txBody>
      </p:sp>
      <p:sp>
        <p:nvSpPr>
          <p:cNvPr id="10" name="TextBox 10"/>
          <p:cNvSpPr txBox="1"/>
          <p:nvPr/>
        </p:nvSpPr>
        <p:spPr>
          <a:xfrm>
            <a:off x="2694270" y="5186045"/>
            <a:ext cx="5897641" cy="895886"/>
          </a:xfrm>
          <a:prstGeom prst="rect">
            <a:avLst/>
          </a:prstGeom>
        </p:spPr>
        <p:txBody>
          <a:bodyPr lIns="0" tIns="0" rIns="0" bIns="0" rtlCol="0" anchor="t">
            <a:spAutoFit/>
          </a:bodyPr>
          <a:lstStyle/>
          <a:p>
            <a:pPr algn="just">
              <a:lnSpc>
                <a:spcPts val="3639"/>
              </a:lnSpc>
              <a:spcBef>
                <a:spcPct val="0"/>
              </a:spcBef>
            </a:pPr>
            <a:r>
              <a:rPr lang="en-US" sz="2599">
                <a:solidFill>
                  <a:srgbClr val="EDEAE5"/>
                </a:solidFill>
                <a:latin typeface="Open Sauce"/>
              </a:rPr>
              <a:t>ANALYSIS OF USER REQUIREMENTS AND DATA DESCRIPTION</a:t>
            </a:r>
          </a:p>
        </p:txBody>
      </p:sp>
      <p:sp>
        <p:nvSpPr>
          <p:cNvPr id="11" name="TextBox 11"/>
          <p:cNvSpPr txBox="1"/>
          <p:nvPr/>
        </p:nvSpPr>
        <p:spPr>
          <a:xfrm>
            <a:off x="2694270" y="6602912"/>
            <a:ext cx="5897641" cy="438735"/>
          </a:xfrm>
          <a:prstGeom prst="rect">
            <a:avLst/>
          </a:prstGeom>
        </p:spPr>
        <p:txBody>
          <a:bodyPr lIns="0" tIns="0" rIns="0" bIns="0" rtlCol="0" anchor="t">
            <a:spAutoFit/>
          </a:bodyPr>
          <a:lstStyle/>
          <a:p>
            <a:pPr algn="just">
              <a:lnSpc>
                <a:spcPts val="3639"/>
              </a:lnSpc>
              <a:spcBef>
                <a:spcPct val="0"/>
              </a:spcBef>
            </a:pPr>
            <a:r>
              <a:rPr lang="en-US" sz="2599">
                <a:solidFill>
                  <a:srgbClr val="EDEAE5"/>
                </a:solidFill>
                <a:latin typeface="Open Sauce"/>
              </a:rPr>
              <a:t>DATA ANALYSIS AND RESULTS</a:t>
            </a:r>
          </a:p>
        </p:txBody>
      </p:sp>
      <p:sp>
        <p:nvSpPr>
          <p:cNvPr id="12" name="TextBox 12"/>
          <p:cNvSpPr txBox="1"/>
          <p:nvPr/>
        </p:nvSpPr>
        <p:spPr>
          <a:xfrm>
            <a:off x="2694270" y="7764887"/>
            <a:ext cx="5897641" cy="438735"/>
          </a:xfrm>
          <a:prstGeom prst="rect">
            <a:avLst/>
          </a:prstGeom>
        </p:spPr>
        <p:txBody>
          <a:bodyPr lIns="0" tIns="0" rIns="0" bIns="0" rtlCol="0" anchor="t">
            <a:spAutoFit/>
          </a:bodyPr>
          <a:lstStyle/>
          <a:p>
            <a:pPr algn="just">
              <a:lnSpc>
                <a:spcPts val="3639"/>
              </a:lnSpc>
              <a:spcBef>
                <a:spcPct val="0"/>
              </a:spcBef>
            </a:pPr>
            <a:r>
              <a:rPr lang="en-US" sz="2599">
                <a:solidFill>
                  <a:srgbClr val="EDEAE5"/>
                </a:solidFill>
                <a:latin typeface="Open Sauce"/>
              </a:rPr>
              <a:t>CONCLUSION</a:t>
            </a:r>
          </a:p>
        </p:txBody>
      </p:sp>
      <p:sp>
        <p:nvSpPr>
          <p:cNvPr id="13" name="AutoShape 13"/>
          <p:cNvSpPr/>
          <p:nvPr/>
        </p:nvSpPr>
        <p:spPr>
          <a:xfrm rot="-5382099">
            <a:off x="-1245970" y="6154860"/>
            <a:ext cx="4573153" cy="0"/>
          </a:xfrm>
          <a:prstGeom prst="line">
            <a:avLst/>
          </a:prstGeom>
          <a:ln w="47625" cap="rnd">
            <a:solidFill>
              <a:srgbClr val="DDDDDD"/>
            </a:solidFill>
            <a:prstDash val="solid"/>
            <a:headEnd type="none" w="sm" len="sm"/>
            <a:tailEnd type="none" w="sm" len="sm"/>
          </a:ln>
        </p:spPr>
      </p:sp>
      <p:sp>
        <p:nvSpPr>
          <p:cNvPr id="14" name="TextBox 14"/>
          <p:cNvSpPr txBox="1"/>
          <p:nvPr/>
        </p:nvSpPr>
        <p:spPr>
          <a:xfrm>
            <a:off x="14334564" y="1009650"/>
            <a:ext cx="2924736" cy="271045"/>
          </a:xfrm>
          <a:prstGeom prst="rect">
            <a:avLst/>
          </a:prstGeom>
        </p:spPr>
        <p:txBody>
          <a:bodyPr lIns="0" tIns="0" rIns="0" bIns="0" rtlCol="0" anchor="t">
            <a:spAutoFit/>
          </a:bodyPr>
          <a:lstStyle/>
          <a:p>
            <a:pPr marL="0" lvl="0" indent="0" algn="r">
              <a:lnSpc>
                <a:spcPts val="2380"/>
              </a:lnSpc>
              <a:spcBef>
                <a:spcPct val="0"/>
              </a:spcBef>
            </a:pPr>
            <a:r>
              <a:rPr lang="en-US" sz="1700">
                <a:solidFill>
                  <a:srgbClr val="3B4A52"/>
                </a:solidFill>
                <a:latin typeface="Nunito"/>
              </a:rPr>
              <a:t>GROUP 10</a:t>
            </a:r>
          </a:p>
        </p:txBody>
      </p:sp>
      <p:sp>
        <p:nvSpPr>
          <p:cNvPr id="15" name="TextBox 15"/>
          <p:cNvSpPr txBox="1"/>
          <p:nvPr/>
        </p:nvSpPr>
        <p:spPr>
          <a:xfrm>
            <a:off x="1028700" y="1009650"/>
            <a:ext cx="2932097" cy="271045"/>
          </a:xfrm>
          <a:prstGeom prst="rect">
            <a:avLst/>
          </a:prstGeom>
        </p:spPr>
        <p:txBody>
          <a:bodyPr lIns="0" tIns="0" rIns="0" bIns="0" rtlCol="0" anchor="t">
            <a:spAutoFit/>
          </a:bodyPr>
          <a:lstStyle/>
          <a:p>
            <a:pPr>
              <a:lnSpc>
                <a:spcPts val="2380"/>
              </a:lnSpc>
              <a:spcBef>
                <a:spcPct val="0"/>
              </a:spcBef>
            </a:pPr>
            <a:r>
              <a:rPr lang="en-US" sz="1700">
                <a:solidFill>
                  <a:srgbClr val="546873"/>
                </a:solidFill>
                <a:latin typeface="Nunito"/>
              </a:rPr>
              <a:t>Business Data Analysis</a:t>
            </a:r>
          </a:p>
        </p:txBody>
      </p:sp>
      <p:sp>
        <p:nvSpPr>
          <p:cNvPr id="16" name="TextBox 16"/>
          <p:cNvSpPr txBox="1"/>
          <p:nvPr/>
        </p:nvSpPr>
        <p:spPr>
          <a:xfrm>
            <a:off x="1646959" y="6236517"/>
            <a:ext cx="889827" cy="1038150"/>
          </a:xfrm>
          <a:prstGeom prst="rect">
            <a:avLst/>
          </a:prstGeom>
        </p:spPr>
        <p:txBody>
          <a:bodyPr lIns="0" tIns="0" rIns="0" bIns="0" rtlCol="0" anchor="t">
            <a:spAutoFit/>
          </a:bodyPr>
          <a:lstStyle/>
          <a:p>
            <a:pPr>
              <a:lnSpc>
                <a:spcPts val="8400"/>
              </a:lnSpc>
              <a:spcBef>
                <a:spcPct val="0"/>
              </a:spcBef>
            </a:pPr>
            <a:r>
              <a:rPr lang="en-US" sz="6000">
                <a:solidFill>
                  <a:srgbClr val="EDEAE5"/>
                </a:solidFill>
                <a:latin typeface="Open Sauce"/>
              </a:rPr>
              <a:t>3</a:t>
            </a:r>
          </a:p>
        </p:txBody>
      </p:sp>
      <p:sp>
        <p:nvSpPr>
          <p:cNvPr id="17" name="TextBox 17"/>
          <p:cNvSpPr txBox="1"/>
          <p:nvPr/>
        </p:nvSpPr>
        <p:spPr>
          <a:xfrm>
            <a:off x="1646959" y="7427067"/>
            <a:ext cx="889827" cy="1038150"/>
          </a:xfrm>
          <a:prstGeom prst="rect">
            <a:avLst/>
          </a:prstGeom>
        </p:spPr>
        <p:txBody>
          <a:bodyPr lIns="0" tIns="0" rIns="0" bIns="0" rtlCol="0" anchor="t">
            <a:spAutoFit/>
          </a:bodyPr>
          <a:lstStyle/>
          <a:p>
            <a:pPr>
              <a:lnSpc>
                <a:spcPts val="8400"/>
              </a:lnSpc>
              <a:spcBef>
                <a:spcPct val="0"/>
              </a:spcBef>
            </a:pPr>
            <a:r>
              <a:rPr lang="en-US" sz="6000">
                <a:solidFill>
                  <a:srgbClr val="EDEAE5"/>
                </a:solidFill>
                <a:latin typeface="Open Sauce"/>
              </a:rPr>
              <a:t>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32532">
                <a:alpha val="80000"/>
              </a:srgbClr>
            </a:solidFill>
          </p:spPr>
        </p:sp>
      </p:grpSp>
      <p:grpSp>
        <p:nvGrpSpPr>
          <p:cNvPr id="5" name="Group 5"/>
          <p:cNvGrpSpPr/>
          <p:nvPr/>
        </p:nvGrpSpPr>
        <p:grpSpPr>
          <a:xfrm>
            <a:off x="8080711" y="3175839"/>
            <a:ext cx="2126578" cy="212657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495587" cy="495587"/>
          </a:xfrm>
          <a:prstGeom prst="rect">
            <a:avLst/>
          </a:prstGeom>
        </p:spPr>
      </p:pic>
      <p:sp>
        <p:nvSpPr>
          <p:cNvPr id="8" name="TextBox 8"/>
          <p:cNvSpPr txBox="1"/>
          <p:nvPr/>
        </p:nvSpPr>
        <p:spPr>
          <a:xfrm>
            <a:off x="1648872" y="1059006"/>
            <a:ext cx="3478794" cy="358701"/>
          </a:xfrm>
          <a:prstGeom prst="rect">
            <a:avLst/>
          </a:prstGeom>
        </p:spPr>
        <p:txBody>
          <a:bodyPr lIns="0" tIns="0" rIns="0" bIns="0" rtlCol="0" anchor="t">
            <a:spAutoFit/>
          </a:bodyPr>
          <a:lstStyle/>
          <a:p>
            <a:pPr>
              <a:lnSpc>
                <a:spcPts val="2800"/>
              </a:lnSpc>
            </a:pPr>
            <a:r>
              <a:rPr lang="en-US" sz="2000">
                <a:solidFill>
                  <a:srgbClr val="FFFFFF"/>
                </a:solidFill>
                <a:latin typeface="Public Sans Bold"/>
              </a:rPr>
              <a:t>Business Data Analysis</a:t>
            </a:r>
          </a:p>
        </p:txBody>
      </p:sp>
      <p:sp>
        <p:nvSpPr>
          <p:cNvPr id="9" name="TextBox 9"/>
          <p:cNvSpPr txBox="1"/>
          <p:nvPr/>
        </p:nvSpPr>
        <p:spPr>
          <a:xfrm>
            <a:off x="15160437" y="1059006"/>
            <a:ext cx="2098863" cy="358701"/>
          </a:xfrm>
          <a:prstGeom prst="rect">
            <a:avLst/>
          </a:prstGeom>
        </p:spPr>
        <p:txBody>
          <a:bodyPr lIns="0" tIns="0" rIns="0" bIns="0" rtlCol="0" anchor="t">
            <a:spAutoFit/>
          </a:bodyPr>
          <a:lstStyle/>
          <a:p>
            <a:pPr algn="r">
              <a:lnSpc>
                <a:spcPts val="2800"/>
              </a:lnSpc>
            </a:pPr>
            <a:r>
              <a:rPr lang="en-US" sz="2000">
                <a:solidFill>
                  <a:srgbClr val="FFFFFF"/>
                </a:solidFill>
                <a:latin typeface="Public Sans Bold"/>
              </a:rPr>
              <a:t>Group 10</a:t>
            </a:r>
          </a:p>
        </p:txBody>
      </p:sp>
      <p:sp>
        <p:nvSpPr>
          <p:cNvPr id="10" name="TextBox 10"/>
          <p:cNvSpPr txBox="1"/>
          <p:nvPr/>
        </p:nvSpPr>
        <p:spPr>
          <a:xfrm>
            <a:off x="8699087" y="3648615"/>
            <a:ext cx="889827" cy="1226796"/>
          </a:xfrm>
          <a:prstGeom prst="rect">
            <a:avLst/>
          </a:prstGeom>
        </p:spPr>
        <p:txBody>
          <a:bodyPr lIns="0" tIns="0" rIns="0" bIns="0" rtlCol="0" anchor="t">
            <a:spAutoFit/>
          </a:bodyPr>
          <a:lstStyle/>
          <a:p>
            <a:pPr algn="ctr">
              <a:lnSpc>
                <a:spcPts val="10079"/>
              </a:lnSpc>
              <a:spcBef>
                <a:spcPct val="0"/>
              </a:spcBef>
            </a:pPr>
            <a:r>
              <a:rPr lang="en-US" sz="7199">
                <a:solidFill>
                  <a:srgbClr val="1A6FB0"/>
                </a:solidFill>
                <a:latin typeface="Open Sauce Bold"/>
              </a:rPr>
              <a:t>1</a:t>
            </a:r>
          </a:p>
        </p:txBody>
      </p:sp>
      <p:sp>
        <p:nvSpPr>
          <p:cNvPr id="11" name="TextBox 11"/>
          <p:cNvSpPr txBox="1"/>
          <p:nvPr/>
        </p:nvSpPr>
        <p:spPr>
          <a:xfrm>
            <a:off x="4069046" y="6193175"/>
            <a:ext cx="10149908" cy="737052"/>
          </a:xfrm>
          <a:prstGeom prst="rect">
            <a:avLst/>
          </a:prstGeom>
        </p:spPr>
        <p:txBody>
          <a:bodyPr lIns="0" tIns="0" rIns="0" bIns="0" rtlCol="0" anchor="t">
            <a:spAutoFit/>
          </a:bodyPr>
          <a:lstStyle/>
          <a:p>
            <a:pPr algn="ctr">
              <a:lnSpc>
                <a:spcPts val="5845"/>
              </a:lnSpc>
            </a:pPr>
            <a:r>
              <a:rPr lang="en-US" sz="5082" dirty="0">
                <a:solidFill>
                  <a:srgbClr val="FFFFFF"/>
                </a:solidFill>
                <a:latin typeface="Prata"/>
              </a:rPr>
              <a:t>OVERVIEW OF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3709294" y="7811781"/>
            <a:ext cx="4605058" cy="2475219"/>
          </a:xfrm>
          <a:prstGeom prst="rect">
            <a:avLst/>
          </a:prstGeom>
        </p:spPr>
      </p:pic>
      <p:pic>
        <p:nvPicPr>
          <p:cNvPr id="6" name="Picture 6"/>
          <p:cNvPicPr>
            <a:picLocks noChangeAspect="1"/>
          </p:cNvPicPr>
          <p:nvPr/>
        </p:nvPicPr>
        <p:blipFill>
          <a:blip r:embed="rId9">
            <a:alphaModFix amt="10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flipV="1">
            <a:off x="0" y="0"/>
            <a:ext cx="873100" cy="2024580"/>
          </a:xfrm>
          <a:prstGeom prst="rect">
            <a:avLst/>
          </a:prstGeom>
        </p:spPr>
      </p:pic>
      <p:grpSp>
        <p:nvGrpSpPr>
          <p:cNvPr id="7" name="Group 7"/>
          <p:cNvGrpSpPr>
            <a:grpSpLocks noChangeAspect="1"/>
          </p:cNvGrpSpPr>
          <p:nvPr/>
        </p:nvGrpSpPr>
        <p:grpSpPr>
          <a:xfrm>
            <a:off x="6884754" y="2679700"/>
            <a:ext cx="4518491" cy="4518473"/>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99812" r="-99812"/>
              </a:stretch>
            </a:blipFill>
          </p:spPr>
        </p:sp>
      </p:grpSp>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709294" y="2494687"/>
            <a:ext cx="381963" cy="370026"/>
          </a:xfrm>
          <a:prstGeom prst="rect">
            <a:avLst/>
          </a:prstGeom>
        </p:spPr>
      </p:pic>
      <p:sp>
        <p:nvSpPr>
          <p:cNvPr id="10" name="TextBox 10"/>
          <p:cNvSpPr txBox="1"/>
          <p:nvPr/>
        </p:nvSpPr>
        <p:spPr>
          <a:xfrm>
            <a:off x="1028700" y="1057275"/>
            <a:ext cx="10952564" cy="737126"/>
          </a:xfrm>
          <a:prstGeom prst="rect">
            <a:avLst/>
          </a:prstGeom>
        </p:spPr>
        <p:txBody>
          <a:bodyPr lIns="0" tIns="0" rIns="0" bIns="0" rtlCol="0" anchor="t">
            <a:spAutoFit/>
          </a:bodyPr>
          <a:lstStyle/>
          <a:p>
            <a:pPr>
              <a:lnSpc>
                <a:spcPts val="5845"/>
              </a:lnSpc>
            </a:pPr>
            <a:r>
              <a:rPr lang="en-US" sz="5082">
                <a:solidFill>
                  <a:srgbClr val="FFFFFF"/>
                </a:solidFill>
                <a:latin typeface="Prata"/>
              </a:rPr>
              <a:t> Overview of project</a:t>
            </a:r>
          </a:p>
        </p:txBody>
      </p:sp>
      <p:sp>
        <p:nvSpPr>
          <p:cNvPr id="11" name="TextBox 11"/>
          <p:cNvSpPr txBox="1"/>
          <p:nvPr/>
        </p:nvSpPr>
        <p:spPr>
          <a:xfrm>
            <a:off x="1804489" y="2874239"/>
            <a:ext cx="4436019" cy="328816"/>
          </a:xfrm>
          <a:prstGeom prst="rect">
            <a:avLst/>
          </a:prstGeom>
        </p:spPr>
        <p:txBody>
          <a:bodyPr lIns="0" tIns="0" rIns="0" bIns="0" rtlCol="0" anchor="t">
            <a:spAutoFit/>
          </a:bodyPr>
          <a:lstStyle/>
          <a:p>
            <a:pPr algn="r">
              <a:lnSpc>
                <a:spcPts val="2624"/>
              </a:lnSpc>
            </a:pPr>
            <a:r>
              <a:rPr lang="en-US" sz="2282">
                <a:solidFill>
                  <a:srgbClr val="FFFFFF"/>
                </a:solidFill>
                <a:latin typeface="Prata"/>
              </a:rPr>
              <a:t>IN TODAY’S MODERN ERA</a:t>
            </a:r>
          </a:p>
        </p:txBody>
      </p:sp>
      <p:sp>
        <p:nvSpPr>
          <p:cNvPr id="12" name="TextBox 12"/>
          <p:cNvSpPr txBox="1"/>
          <p:nvPr/>
        </p:nvSpPr>
        <p:spPr>
          <a:xfrm>
            <a:off x="11981264" y="4672755"/>
            <a:ext cx="5301769" cy="652666"/>
          </a:xfrm>
          <a:prstGeom prst="rect">
            <a:avLst/>
          </a:prstGeom>
        </p:spPr>
        <p:txBody>
          <a:bodyPr lIns="0" tIns="0" rIns="0" bIns="0" rtlCol="0" anchor="t">
            <a:spAutoFit/>
          </a:bodyPr>
          <a:lstStyle/>
          <a:p>
            <a:pPr>
              <a:lnSpc>
                <a:spcPts val="2624"/>
              </a:lnSpc>
            </a:pPr>
            <a:r>
              <a:rPr lang="en-US" sz="2282">
                <a:solidFill>
                  <a:srgbClr val="FFFFFF"/>
                </a:solidFill>
                <a:latin typeface="Prata"/>
              </a:rPr>
              <a:t>BY MAKING A “SALES AND MARKETING ANALYTICS REPORT”</a:t>
            </a:r>
          </a:p>
        </p:txBody>
      </p:sp>
      <p:sp>
        <p:nvSpPr>
          <p:cNvPr id="13" name="TextBox 13"/>
          <p:cNvSpPr txBox="1"/>
          <p:nvPr/>
        </p:nvSpPr>
        <p:spPr>
          <a:xfrm>
            <a:off x="11981264" y="5588646"/>
            <a:ext cx="5430474" cy="2223135"/>
          </a:xfrm>
          <a:prstGeom prst="rect">
            <a:avLst/>
          </a:prstGeom>
        </p:spPr>
        <p:txBody>
          <a:bodyPr lIns="0" tIns="0" rIns="0" bIns="0" rtlCol="0" anchor="t">
            <a:spAutoFit/>
          </a:bodyPr>
          <a:lstStyle/>
          <a:p>
            <a:pPr>
              <a:lnSpc>
                <a:spcPts val="2940"/>
              </a:lnSpc>
            </a:pPr>
            <a:r>
              <a:rPr lang="en-US" sz="2100">
                <a:solidFill>
                  <a:srgbClr val="ABABAB"/>
                </a:solidFill>
                <a:latin typeface="Open Sauce"/>
              </a:rPr>
              <a:t>we would like to explore, visualize and analyze data in many aspects of business situations to </a:t>
            </a:r>
            <a:r>
              <a:rPr lang="en-US" sz="2100">
                <a:solidFill>
                  <a:srgbClr val="F29949"/>
                </a:solidFill>
                <a:latin typeface="Open Sauce Bold"/>
              </a:rPr>
              <a:t>recommend many valuable</a:t>
            </a:r>
            <a:r>
              <a:rPr lang="en-US" sz="2100">
                <a:solidFill>
                  <a:srgbClr val="ABABAB"/>
                </a:solidFill>
                <a:latin typeface="Open Sauce"/>
              </a:rPr>
              <a:t> and</a:t>
            </a:r>
            <a:r>
              <a:rPr lang="en-US" sz="2100">
                <a:solidFill>
                  <a:srgbClr val="F29949"/>
                </a:solidFill>
                <a:latin typeface="Open Sauce Bold"/>
              </a:rPr>
              <a:t> practical Marketing solutions</a:t>
            </a:r>
            <a:r>
              <a:rPr lang="en-US" sz="2100">
                <a:solidFill>
                  <a:srgbClr val="ABABAB"/>
                </a:solidFill>
                <a:latin typeface="Open Sauce"/>
              </a:rPr>
              <a:t> for contributing to build development strategy for business.</a:t>
            </a:r>
          </a:p>
        </p:txBody>
      </p:sp>
      <p:sp>
        <p:nvSpPr>
          <p:cNvPr id="14" name="TextBox 14"/>
          <p:cNvSpPr txBox="1"/>
          <p:nvPr/>
        </p:nvSpPr>
        <p:spPr>
          <a:xfrm>
            <a:off x="873100" y="3379914"/>
            <a:ext cx="5367408" cy="1851660"/>
          </a:xfrm>
          <a:prstGeom prst="rect">
            <a:avLst/>
          </a:prstGeom>
        </p:spPr>
        <p:txBody>
          <a:bodyPr lIns="0" tIns="0" rIns="0" bIns="0" rtlCol="0" anchor="t">
            <a:spAutoFit/>
          </a:bodyPr>
          <a:lstStyle/>
          <a:p>
            <a:pPr algn="r">
              <a:lnSpc>
                <a:spcPts val="2940"/>
              </a:lnSpc>
            </a:pPr>
            <a:r>
              <a:rPr lang="en-US" sz="2100">
                <a:solidFill>
                  <a:srgbClr val="ABABAB"/>
                </a:solidFill>
                <a:latin typeface="Open Sauce"/>
              </a:rPr>
              <a:t> data plays an important role in any business due to its various benefits. </a:t>
            </a:r>
          </a:p>
          <a:p>
            <a:pPr algn="r">
              <a:lnSpc>
                <a:spcPts val="2940"/>
              </a:lnSpc>
            </a:pPr>
            <a:r>
              <a:rPr lang="en-US" sz="2100">
                <a:solidFill>
                  <a:srgbClr val="F29949"/>
                </a:solidFill>
                <a:latin typeface="Open Sauce Bold"/>
              </a:rPr>
              <a:t>Data analytics</a:t>
            </a:r>
            <a:r>
              <a:rPr lang="en-US" sz="2100">
                <a:solidFill>
                  <a:srgbClr val="ABABAB"/>
                </a:solidFill>
                <a:latin typeface="Open Sauce"/>
              </a:rPr>
              <a:t> is essential because it helps businesses </a:t>
            </a:r>
            <a:r>
              <a:rPr lang="en-US" sz="2100">
                <a:solidFill>
                  <a:srgbClr val="F29949"/>
                </a:solidFill>
                <a:latin typeface="Open Sauce Bold"/>
              </a:rPr>
              <a:t>optimize their performances</a:t>
            </a:r>
            <a:r>
              <a:rPr lang="en-US" sz="2100">
                <a:solidFill>
                  <a:srgbClr val="ABABAB"/>
                </a:solidFill>
                <a:latin typeface="Open Sauce"/>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flipV="1">
            <a:off x="0" y="0"/>
            <a:ext cx="873100" cy="2024580"/>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326919" y="1253464"/>
            <a:ext cx="570968" cy="316174"/>
          </a:xfrm>
          <a:prstGeom prst="rect">
            <a:avLst/>
          </a:prstGeom>
        </p:spPr>
      </p:pic>
      <p:grpSp>
        <p:nvGrpSpPr>
          <p:cNvPr id="7" name="Group 7"/>
          <p:cNvGrpSpPr/>
          <p:nvPr/>
        </p:nvGrpSpPr>
        <p:grpSpPr>
          <a:xfrm>
            <a:off x="11001881" y="2731115"/>
            <a:ext cx="1255773" cy="125577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93A1"/>
            </a:solidFill>
          </p:spPr>
        </p:sp>
        <p:sp>
          <p:nvSpPr>
            <p:cNvPr id="9" name="TextBox 9"/>
            <p:cNvSpPr txBox="1"/>
            <p:nvPr/>
          </p:nvSpPr>
          <p:spPr>
            <a:xfrm>
              <a:off x="76200" y="-76200"/>
              <a:ext cx="660400" cy="812800"/>
            </a:xfrm>
            <a:prstGeom prst="rect">
              <a:avLst/>
            </a:prstGeom>
          </p:spPr>
          <p:txBody>
            <a:bodyPr lIns="50800" tIns="50800" rIns="50800" bIns="50800" rtlCol="0" anchor="ctr"/>
            <a:lstStyle/>
            <a:p>
              <a:pPr algn="ctr">
                <a:lnSpc>
                  <a:spcPts val="8514"/>
                </a:lnSpc>
              </a:pPr>
              <a:endParaRPr/>
            </a:p>
          </p:txBody>
        </p:sp>
      </p:grpSp>
      <p:grpSp>
        <p:nvGrpSpPr>
          <p:cNvPr id="10" name="Group 10"/>
          <p:cNvGrpSpPr/>
          <p:nvPr/>
        </p:nvGrpSpPr>
        <p:grpSpPr>
          <a:xfrm>
            <a:off x="14929183" y="2731115"/>
            <a:ext cx="1255773" cy="1255773"/>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7462"/>
            </a:solidFill>
          </p:spPr>
        </p:sp>
        <p:sp>
          <p:nvSpPr>
            <p:cNvPr id="12" name="TextBox 12"/>
            <p:cNvSpPr txBox="1"/>
            <p:nvPr/>
          </p:nvSpPr>
          <p:spPr>
            <a:xfrm>
              <a:off x="76200" y="-76200"/>
              <a:ext cx="660400" cy="812800"/>
            </a:xfrm>
            <a:prstGeom prst="rect">
              <a:avLst/>
            </a:prstGeom>
          </p:spPr>
          <p:txBody>
            <a:bodyPr lIns="50800" tIns="50800" rIns="50800" bIns="50800" rtlCol="0" anchor="ctr"/>
            <a:lstStyle/>
            <a:p>
              <a:pPr algn="ctr">
                <a:lnSpc>
                  <a:spcPts val="8514"/>
                </a:lnSpc>
              </a:pPr>
              <a:endParaRPr/>
            </a:p>
          </p:txBody>
        </p:sp>
      </p:grpSp>
      <p:grpSp>
        <p:nvGrpSpPr>
          <p:cNvPr id="13" name="Group 13"/>
          <p:cNvGrpSpPr/>
          <p:nvPr/>
        </p:nvGrpSpPr>
        <p:grpSpPr>
          <a:xfrm>
            <a:off x="12202337" y="6750034"/>
            <a:ext cx="1255773" cy="1255773"/>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8ABC4"/>
            </a:solidFill>
          </p:spPr>
        </p:sp>
        <p:sp>
          <p:nvSpPr>
            <p:cNvPr id="15" name="TextBox 15"/>
            <p:cNvSpPr txBox="1"/>
            <p:nvPr/>
          </p:nvSpPr>
          <p:spPr>
            <a:xfrm>
              <a:off x="76200" y="-76200"/>
              <a:ext cx="660400" cy="812800"/>
            </a:xfrm>
            <a:prstGeom prst="rect">
              <a:avLst/>
            </a:prstGeom>
          </p:spPr>
          <p:txBody>
            <a:bodyPr lIns="50800" tIns="50800" rIns="50800" bIns="50800" rtlCol="0" anchor="ctr"/>
            <a:lstStyle/>
            <a:p>
              <a:pPr algn="ctr">
                <a:lnSpc>
                  <a:spcPts val="8514"/>
                </a:lnSpc>
              </a:pPr>
              <a:endParaRPr/>
            </a:p>
          </p:txBody>
        </p:sp>
      </p:grpSp>
      <p:pic>
        <p:nvPicPr>
          <p:cNvPr id="16" name="Picture 1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098132" y="2900065"/>
            <a:ext cx="917873" cy="917873"/>
          </a:xfrm>
          <a:prstGeom prst="rect">
            <a:avLst/>
          </a:prstGeom>
        </p:spPr>
      </p:pic>
      <p:pic>
        <p:nvPicPr>
          <p:cNvPr id="17" name="Picture 1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193944" y="2959965"/>
            <a:ext cx="871647" cy="778143"/>
          </a:xfrm>
          <a:prstGeom prst="rect">
            <a:avLst/>
          </a:prstGeom>
        </p:spPr>
      </p:pic>
      <p:pic>
        <p:nvPicPr>
          <p:cNvPr id="18" name="Picture 1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2433162" y="6919929"/>
            <a:ext cx="794122" cy="810328"/>
          </a:xfrm>
          <a:prstGeom prst="rect">
            <a:avLst/>
          </a:prstGeom>
        </p:spPr>
      </p:pic>
      <p:grpSp>
        <p:nvGrpSpPr>
          <p:cNvPr id="19" name="Group 19"/>
          <p:cNvGrpSpPr/>
          <p:nvPr/>
        </p:nvGrpSpPr>
        <p:grpSpPr>
          <a:xfrm>
            <a:off x="13980433" y="6697206"/>
            <a:ext cx="1255773" cy="1255773"/>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8ABC4"/>
            </a:solidFill>
          </p:spPr>
        </p:sp>
        <p:sp>
          <p:nvSpPr>
            <p:cNvPr id="21" name="TextBox 21"/>
            <p:cNvSpPr txBox="1"/>
            <p:nvPr/>
          </p:nvSpPr>
          <p:spPr>
            <a:xfrm>
              <a:off x="76200" y="-76200"/>
              <a:ext cx="660400" cy="812800"/>
            </a:xfrm>
            <a:prstGeom prst="rect">
              <a:avLst/>
            </a:prstGeom>
          </p:spPr>
          <p:txBody>
            <a:bodyPr lIns="50800" tIns="50800" rIns="50800" bIns="50800" rtlCol="0" anchor="ctr"/>
            <a:lstStyle/>
            <a:p>
              <a:pPr algn="ctr">
                <a:lnSpc>
                  <a:spcPts val="8514"/>
                </a:lnSpc>
              </a:pPr>
              <a:endParaRPr/>
            </a:p>
          </p:txBody>
        </p:sp>
      </p:grpSp>
      <p:pic>
        <p:nvPicPr>
          <p:cNvPr id="22" name="Picture 22"/>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4128649" y="6919929"/>
            <a:ext cx="814772" cy="810328"/>
          </a:xfrm>
          <a:prstGeom prst="rect">
            <a:avLst/>
          </a:prstGeom>
        </p:spPr>
      </p:pic>
      <p:sp>
        <p:nvSpPr>
          <p:cNvPr id="23" name="TextBox 23"/>
          <p:cNvSpPr txBox="1"/>
          <p:nvPr/>
        </p:nvSpPr>
        <p:spPr>
          <a:xfrm>
            <a:off x="1028700" y="2602025"/>
            <a:ext cx="9120146" cy="1014508"/>
          </a:xfrm>
          <a:prstGeom prst="rect">
            <a:avLst/>
          </a:prstGeom>
        </p:spPr>
        <p:txBody>
          <a:bodyPr lIns="0" tIns="0" rIns="0" bIns="0" rtlCol="0" anchor="t">
            <a:spAutoFit/>
          </a:bodyPr>
          <a:lstStyle/>
          <a:p>
            <a:pPr>
              <a:lnSpc>
                <a:spcPts val="4140"/>
              </a:lnSpc>
            </a:pPr>
            <a:r>
              <a:rPr lang="en-US" sz="3200" dirty="0">
                <a:solidFill>
                  <a:srgbClr val="F69338"/>
                </a:solidFill>
                <a:latin typeface="Open Sauce Bold"/>
              </a:rPr>
              <a:t>better understand</a:t>
            </a:r>
            <a:r>
              <a:rPr lang="en-US" sz="3200" dirty="0">
                <a:solidFill>
                  <a:srgbClr val="545454"/>
                </a:solidFill>
                <a:latin typeface="Open Sauce"/>
              </a:rPr>
              <a:t> business situations and </a:t>
            </a:r>
            <a:r>
              <a:rPr lang="en-US" sz="3200" b="1" dirty="0">
                <a:solidFill>
                  <a:srgbClr val="F69338"/>
                </a:solidFill>
                <a:latin typeface="Open Sauce"/>
              </a:rPr>
              <a:t>i</a:t>
            </a:r>
            <a:r>
              <a:rPr lang="en-US" sz="3200" dirty="0">
                <a:solidFill>
                  <a:srgbClr val="F69338"/>
                </a:solidFill>
                <a:latin typeface="Open Sauce Bold"/>
              </a:rPr>
              <a:t>ncrease</a:t>
            </a:r>
            <a:r>
              <a:rPr lang="en-US" sz="3200" dirty="0">
                <a:solidFill>
                  <a:srgbClr val="545454"/>
                </a:solidFill>
                <a:latin typeface="Open Sauce"/>
              </a:rPr>
              <a:t> performance goals of business. </a:t>
            </a:r>
          </a:p>
        </p:txBody>
      </p:sp>
      <p:sp>
        <p:nvSpPr>
          <p:cNvPr id="24" name="TextBox 24"/>
          <p:cNvSpPr txBox="1"/>
          <p:nvPr/>
        </p:nvSpPr>
        <p:spPr>
          <a:xfrm>
            <a:off x="770810" y="3986888"/>
            <a:ext cx="7860727" cy="3235960"/>
          </a:xfrm>
          <a:prstGeom prst="rect">
            <a:avLst/>
          </a:prstGeom>
        </p:spPr>
        <p:txBody>
          <a:bodyPr lIns="0" tIns="0" rIns="0" bIns="0" rtlCol="0" anchor="t">
            <a:spAutoFit/>
          </a:bodyPr>
          <a:lstStyle/>
          <a:p>
            <a:pPr marL="496569" lvl="1" indent="-248284">
              <a:lnSpc>
                <a:spcPts val="3679"/>
              </a:lnSpc>
              <a:buFont typeface="Arial"/>
              <a:buChar char="•"/>
            </a:pPr>
            <a:r>
              <a:rPr lang="en-US" sz="2299" dirty="0">
                <a:solidFill>
                  <a:srgbClr val="F98E2D"/>
                </a:solidFill>
                <a:latin typeface="Open Sauce Bold"/>
              </a:rPr>
              <a:t>Data analysis</a:t>
            </a:r>
            <a:r>
              <a:rPr lang="en-US" sz="2299" dirty="0">
                <a:solidFill>
                  <a:srgbClr val="737373"/>
                </a:solidFill>
                <a:latin typeface="Open Sauce"/>
              </a:rPr>
              <a:t> of some departments such as Sales &amp; profit, products, customer, shipment, </a:t>
            </a:r>
            <a:r>
              <a:rPr lang="en-US" sz="2299" dirty="0" err="1">
                <a:solidFill>
                  <a:srgbClr val="737373"/>
                </a:solidFill>
                <a:latin typeface="Open Sauce"/>
              </a:rPr>
              <a:t>etc</a:t>
            </a:r>
            <a:r>
              <a:rPr lang="en-US" sz="2299" dirty="0">
                <a:solidFill>
                  <a:srgbClr val="737373"/>
                </a:solidFill>
                <a:latin typeface="Open Sauce"/>
              </a:rPr>
              <a:t> </a:t>
            </a:r>
          </a:p>
          <a:p>
            <a:pPr marL="496569" lvl="1" indent="-248284">
              <a:lnSpc>
                <a:spcPts val="3679"/>
              </a:lnSpc>
              <a:buFont typeface="Arial"/>
              <a:buChar char="•"/>
            </a:pPr>
            <a:r>
              <a:rPr lang="en-US" sz="2299" dirty="0">
                <a:solidFill>
                  <a:srgbClr val="737373"/>
                </a:solidFill>
                <a:latin typeface="Open Sauce"/>
              </a:rPr>
              <a:t>Build a dashboard to </a:t>
            </a:r>
            <a:r>
              <a:rPr lang="en-US" sz="2299" dirty="0">
                <a:solidFill>
                  <a:srgbClr val="F98E2D"/>
                </a:solidFill>
                <a:latin typeface="Open Sauce Bold"/>
              </a:rPr>
              <a:t>visualize </a:t>
            </a:r>
            <a:r>
              <a:rPr lang="en-US" sz="2299" dirty="0">
                <a:solidFill>
                  <a:srgbClr val="737373"/>
                </a:solidFill>
                <a:latin typeface="Open Sauce"/>
              </a:rPr>
              <a:t>business situations. </a:t>
            </a:r>
          </a:p>
          <a:p>
            <a:pPr marL="496569" lvl="1" indent="-248284">
              <a:lnSpc>
                <a:spcPts val="3679"/>
              </a:lnSpc>
              <a:buFont typeface="Arial"/>
              <a:buChar char="•"/>
            </a:pPr>
            <a:r>
              <a:rPr lang="en-US" sz="2299" dirty="0">
                <a:solidFill>
                  <a:srgbClr val="737373"/>
                </a:solidFill>
                <a:latin typeface="Open Sauce"/>
              </a:rPr>
              <a:t>Propose </a:t>
            </a:r>
            <a:r>
              <a:rPr lang="en-US" sz="2299" dirty="0">
                <a:solidFill>
                  <a:srgbClr val="F98E2D"/>
                </a:solidFill>
                <a:latin typeface="Open Sauce Bold"/>
              </a:rPr>
              <a:t>recommendations </a:t>
            </a:r>
            <a:r>
              <a:rPr lang="en-US" sz="2299" dirty="0">
                <a:solidFill>
                  <a:srgbClr val="737373"/>
                </a:solidFill>
                <a:latin typeface="Open Sauce"/>
              </a:rPr>
              <a:t>for the enterprise development strategies.</a:t>
            </a:r>
          </a:p>
          <a:p>
            <a:pPr marL="496569" lvl="1" indent="-248284">
              <a:lnSpc>
                <a:spcPts val="3679"/>
              </a:lnSpc>
              <a:buFont typeface="Arial"/>
              <a:buChar char="•"/>
            </a:pPr>
            <a:r>
              <a:rPr lang="en-US" sz="2299" dirty="0">
                <a:solidFill>
                  <a:srgbClr val="737373"/>
                </a:solidFill>
                <a:latin typeface="Open Sauce"/>
              </a:rPr>
              <a:t>Build some directions to develop the topic in the future</a:t>
            </a:r>
          </a:p>
        </p:txBody>
      </p:sp>
      <p:sp>
        <p:nvSpPr>
          <p:cNvPr id="25" name="TextBox 25"/>
          <p:cNvSpPr txBox="1"/>
          <p:nvPr/>
        </p:nvSpPr>
        <p:spPr>
          <a:xfrm>
            <a:off x="1028700" y="1057275"/>
            <a:ext cx="10952564" cy="737126"/>
          </a:xfrm>
          <a:prstGeom prst="rect">
            <a:avLst/>
          </a:prstGeom>
        </p:spPr>
        <p:txBody>
          <a:bodyPr lIns="0" tIns="0" rIns="0" bIns="0" rtlCol="0" anchor="t">
            <a:spAutoFit/>
          </a:bodyPr>
          <a:lstStyle/>
          <a:p>
            <a:pPr>
              <a:lnSpc>
                <a:spcPts val="5845"/>
              </a:lnSpc>
            </a:pPr>
            <a:r>
              <a:rPr lang="en-US" sz="5082">
                <a:solidFill>
                  <a:srgbClr val="437224"/>
                </a:solidFill>
                <a:latin typeface="Prata"/>
              </a:rPr>
              <a:t> PROJECT OBJECTIVE</a:t>
            </a:r>
          </a:p>
        </p:txBody>
      </p:sp>
      <p:sp>
        <p:nvSpPr>
          <p:cNvPr id="26" name="TextBox 26"/>
          <p:cNvSpPr txBox="1"/>
          <p:nvPr/>
        </p:nvSpPr>
        <p:spPr>
          <a:xfrm>
            <a:off x="13989702" y="4386201"/>
            <a:ext cx="3279303" cy="487680"/>
          </a:xfrm>
          <a:prstGeom prst="rect">
            <a:avLst/>
          </a:prstGeom>
        </p:spPr>
        <p:txBody>
          <a:bodyPr lIns="0" tIns="0" rIns="0" bIns="0" rtlCol="0" anchor="t">
            <a:spAutoFit/>
          </a:bodyPr>
          <a:lstStyle/>
          <a:p>
            <a:pPr algn="ctr">
              <a:lnSpc>
                <a:spcPts val="3794"/>
              </a:lnSpc>
            </a:pPr>
            <a:r>
              <a:rPr lang="en-US" sz="3300">
                <a:solidFill>
                  <a:srgbClr val="317C47"/>
                </a:solidFill>
                <a:latin typeface="Prata"/>
              </a:rPr>
              <a:t>research scope</a:t>
            </a:r>
          </a:p>
        </p:txBody>
      </p:sp>
      <p:sp>
        <p:nvSpPr>
          <p:cNvPr id="27" name="TextBox 27"/>
          <p:cNvSpPr txBox="1"/>
          <p:nvPr/>
        </p:nvSpPr>
        <p:spPr>
          <a:xfrm>
            <a:off x="9990116" y="4383773"/>
            <a:ext cx="3279303" cy="487680"/>
          </a:xfrm>
          <a:prstGeom prst="rect">
            <a:avLst/>
          </a:prstGeom>
        </p:spPr>
        <p:txBody>
          <a:bodyPr lIns="0" tIns="0" rIns="0" bIns="0" rtlCol="0" anchor="t">
            <a:spAutoFit/>
          </a:bodyPr>
          <a:lstStyle/>
          <a:p>
            <a:pPr algn="ctr">
              <a:lnSpc>
                <a:spcPts val="3794"/>
              </a:lnSpc>
            </a:pPr>
            <a:r>
              <a:rPr lang="en-US" sz="3300">
                <a:solidFill>
                  <a:srgbClr val="317C47"/>
                </a:solidFill>
                <a:latin typeface="Prata"/>
              </a:rPr>
              <a:t>subject </a:t>
            </a:r>
          </a:p>
        </p:txBody>
      </p:sp>
      <p:sp>
        <p:nvSpPr>
          <p:cNvPr id="28" name="TextBox 28"/>
          <p:cNvSpPr txBox="1"/>
          <p:nvPr/>
        </p:nvSpPr>
        <p:spPr>
          <a:xfrm>
            <a:off x="12079620" y="8242711"/>
            <a:ext cx="3279303" cy="487680"/>
          </a:xfrm>
          <a:prstGeom prst="rect">
            <a:avLst/>
          </a:prstGeom>
        </p:spPr>
        <p:txBody>
          <a:bodyPr lIns="0" tIns="0" rIns="0" bIns="0" rtlCol="0" anchor="t">
            <a:spAutoFit/>
          </a:bodyPr>
          <a:lstStyle/>
          <a:p>
            <a:pPr algn="ctr">
              <a:lnSpc>
                <a:spcPts val="3794"/>
              </a:lnSpc>
            </a:pPr>
            <a:r>
              <a:rPr lang="en-US" sz="3300">
                <a:solidFill>
                  <a:srgbClr val="317C47"/>
                </a:solidFill>
                <a:latin typeface="Prata"/>
              </a:rPr>
              <a:t>used tools</a:t>
            </a:r>
          </a:p>
        </p:txBody>
      </p:sp>
      <p:sp>
        <p:nvSpPr>
          <p:cNvPr id="29" name="TextBox 29"/>
          <p:cNvSpPr txBox="1"/>
          <p:nvPr/>
        </p:nvSpPr>
        <p:spPr>
          <a:xfrm>
            <a:off x="13975673" y="5048730"/>
            <a:ext cx="3307361" cy="715010"/>
          </a:xfrm>
          <a:prstGeom prst="rect">
            <a:avLst/>
          </a:prstGeom>
        </p:spPr>
        <p:txBody>
          <a:bodyPr lIns="0" tIns="0" rIns="0" bIns="0" rtlCol="0" anchor="t">
            <a:spAutoFit/>
          </a:bodyPr>
          <a:lstStyle/>
          <a:p>
            <a:pPr algn="ctr">
              <a:lnSpc>
                <a:spcPts val="2859"/>
              </a:lnSpc>
            </a:pPr>
            <a:r>
              <a:rPr lang="en-US" sz="2199">
                <a:solidFill>
                  <a:srgbClr val="737373"/>
                </a:solidFill>
                <a:latin typeface="Open Sauce"/>
              </a:rPr>
              <a:t>in some domains Sales &amp; Marketing.</a:t>
            </a:r>
          </a:p>
        </p:txBody>
      </p:sp>
      <p:sp>
        <p:nvSpPr>
          <p:cNvPr id="30" name="TextBox 30"/>
          <p:cNvSpPr txBox="1"/>
          <p:nvPr/>
        </p:nvSpPr>
        <p:spPr>
          <a:xfrm>
            <a:off x="9739157" y="5046301"/>
            <a:ext cx="3777579" cy="1076960"/>
          </a:xfrm>
          <a:prstGeom prst="rect">
            <a:avLst/>
          </a:prstGeom>
        </p:spPr>
        <p:txBody>
          <a:bodyPr lIns="0" tIns="0" rIns="0" bIns="0" rtlCol="0" anchor="t">
            <a:spAutoFit/>
          </a:bodyPr>
          <a:lstStyle/>
          <a:p>
            <a:pPr algn="ctr">
              <a:lnSpc>
                <a:spcPts val="2859"/>
              </a:lnSpc>
            </a:pPr>
            <a:r>
              <a:rPr lang="en-US" sz="2199">
                <a:solidFill>
                  <a:srgbClr val="737373"/>
                </a:solidFill>
                <a:latin typeface="Open Sauce"/>
              </a:rPr>
              <a:t>Data of Super Stores database (Furniture, Office Supplies, Technology)</a:t>
            </a:r>
          </a:p>
        </p:txBody>
      </p:sp>
      <p:sp>
        <p:nvSpPr>
          <p:cNvPr id="31" name="TextBox 31"/>
          <p:cNvSpPr txBox="1"/>
          <p:nvPr/>
        </p:nvSpPr>
        <p:spPr>
          <a:xfrm>
            <a:off x="12065591" y="8905240"/>
            <a:ext cx="3307361" cy="353060"/>
          </a:xfrm>
          <a:prstGeom prst="rect">
            <a:avLst/>
          </a:prstGeom>
        </p:spPr>
        <p:txBody>
          <a:bodyPr lIns="0" tIns="0" rIns="0" bIns="0" rtlCol="0" anchor="t">
            <a:spAutoFit/>
          </a:bodyPr>
          <a:lstStyle/>
          <a:p>
            <a:pPr algn="ctr">
              <a:lnSpc>
                <a:spcPts val="2859"/>
              </a:lnSpc>
            </a:pPr>
            <a:r>
              <a:rPr lang="en-US" sz="2199">
                <a:solidFill>
                  <a:srgbClr val="737373"/>
                </a:solidFill>
                <a:latin typeface="Open Sauce"/>
              </a:rPr>
              <a:t>Python &amp;Tableau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251715" y="-5311"/>
            <a:ext cx="2062637" cy="1835747"/>
          </a:xfrm>
          <a:prstGeom prst="rect">
            <a:avLst/>
          </a:prstGeom>
        </p:spPr>
      </p:pic>
      <p:pic>
        <p:nvPicPr>
          <p:cNvPr id="4" name="Picture 4"/>
          <p:cNvPicPr>
            <a:picLocks noChangeAspect="1"/>
          </p:cNvPicPr>
          <p:nvPr/>
        </p:nvPicPr>
        <p:blipFill>
          <a:blip r:embed="rId5">
            <a:alphaModFix amt="10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flipV="1">
            <a:off x="0" y="0"/>
            <a:ext cx="873100" cy="2024580"/>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8484450"/>
            <a:ext cx="775789" cy="773850"/>
          </a:xfrm>
          <a:prstGeom prst="rect">
            <a:avLst/>
          </a:prstGeom>
        </p:spPr>
      </p:pic>
      <p:pic>
        <p:nvPicPr>
          <p:cNvPr id="6" name="Picture 6"/>
          <p:cNvPicPr>
            <a:picLocks noChangeAspect="1"/>
          </p:cNvPicPr>
          <p:nvPr/>
        </p:nvPicPr>
        <p:blipFill>
          <a:blip r:embed="rId9">
            <a:alphaModFix amt="10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13709294" y="7811781"/>
            <a:ext cx="4605058" cy="2475219"/>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563575" y="2465021"/>
            <a:ext cx="429358" cy="429358"/>
          </a:xfrm>
          <a:prstGeom prst="rect">
            <a:avLst/>
          </a:prstGeom>
        </p:spPr>
      </p:pic>
      <p:grpSp>
        <p:nvGrpSpPr>
          <p:cNvPr id="8" name="Group 8"/>
          <p:cNvGrpSpPr/>
          <p:nvPr/>
        </p:nvGrpSpPr>
        <p:grpSpPr>
          <a:xfrm>
            <a:off x="981075" y="2465021"/>
            <a:ext cx="7388504" cy="1082421"/>
            <a:chOff x="0" y="0"/>
            <a:chExt cx="5720539" cy="838063"/>
          </a:xfrm>
        </p:grpSpPr>
        <p:sp>
          <p:nvSpPr>
            <p:cNvPr id="9" name="Freeform 9"/>
            <p:cNvSpPr/>
            <p:nvPr/>
          </p:nvSpPr>
          <p:spPr>
            <a:xfrm>
              <a:off x="0" y="0"/>
              <a:ext cx="5720539" cy="838063"/>
            </a:xfrm>
            <a:custGeom>
              <a:avLst/>
              <a:gdLst/>
              <a:ahLst/>
              <a:cxnLst/>
              <a:rect l="l" t="t" r="r" b="b"/>
              <a:pathLst>
                <a:path w="5720539" h="838063">
                  <a:moveTo>
                    <a:pt x="5596079" y="838063"/>
                  </a:moveTo>
                  <a:lnTo>
                    <a:pt x="124460" y="838063"/>
                  </a:lnTo>
                  <a:cubicBezTo>
                    <a:pt x="55880" y="838063"/>
                    <a:pt x="0" y="782183"/>
                    <a:pt x="0" y="713603"/>
                  </a:cubicBezTo>
                  <a:lnTo>
                    <a:pt x="0" y="124460"/>
                  </a:lnTo>
                  <a:cubicBezTo>
                    <a:pt x="0" y="55880"/>
                    <a:pt x="55880" y="0"/>
                    <a:pt x="124460" y="0"/>
                  </a:cubicBezTo>
                  <a:lnTo>
                    <a:pt x="5596079" y="0"/>
                  </a:lnTo>
                  <a:cubicBezTo>
                    <a:pt x="5664659" y="0"/>
                    <a:pt x="5720539" y="55880"/>
                    <a:pt x="5720539" y="124460"/>
                  </a:cubicBezTo>
                  <a:lnTo>
                    <a:pt x="5720539" y="713603"/>
                  </a:lnTo>
                  <a:cubicBezTo>
                    <a:pt x="5720539" y="782183"/>
                    <a:pt x="5664659" y="838063"/>
                    <a:pt x="5596079" y="838063"/>
                  </a:cubicBezTo>
                  <a:close/>
                </a:path>
              </a:pathLst>
            </a:custGeom>
            <a:solidFill>
              <a:srgbClr val="317C47"/>
            </a:solidFill>
          </p:spPr>
        </p:sp>
      </p:grpSp>
      <p:grpSp>
        <p:nvGrpSpPr>
          <p:cNvPr id="10" name="Group 10"/>
          <p:cNvGrpSpPr/>
          <p:nvPr/>
        </p:nvGrpSpPr>
        <p:grpSpPr>
          <a:xfrm>
            <a:off x="981075" y="5855943"/>
            <a:ext cx="7388504" cy="1555024"/>
            <a:chOff x="0" y="0"/>
            <a:chExt cx="5720539" cy="1203975"/>
          </a:xfrm>
        </p:grpSpPr>
        <p:sp>
          <p:nvSpPr>
            <p:cNvPr id="11" name="Freeform 11"/>
            <p:cNvSpPr/>
            <p:nvPr/>
          </p:nvSpPr>
          <p:spPr>
            <a:xfrm>
              <a:off x="0" y="0"/>
              <a:ext cx="5720539" cy="1203975"/>
            </a:xfrm>
            <a:custGeom>
              <a:avLst/>
              <a:gdLst/>
              <a:ahLst/>
              <a:cxnLst/>
              <a:rect l="l" t="t" r="r" b="b"/>
              <a:pathLst>
                <a:path w="5720539" h="1203975">
                  <a:moveTo>
                    <a:pt x="5596079" y="1203975"/>
                  </a:moveTo>
                  <a:lnTo>
                    <a:pt x="124460" y="1203975"/>
                  </a:lnTo>
                  <a:cubicBezTo>
                    <a:pt x="55880" y="1203975"/>
                    <a:pt x="0" y="1148095"/>
                    <a:pt x="0" y="1079515"/>
                  </a:cubicBezTo>
                  <a:lnTo>
                    <a:pt x="0" y="124460"/>
                  </a:lnTo>
                  <a:cubicBezTo>
                    <a:pt x="0" y="55880"/>
                    <a:pt x="55880" y="0"/>
                    <a:pt x="124460" y="0"/>
                  </a:cubicBezTo>
                  <a:lnTo>
                    <a:pt x="5596079" y="0"/>
                  </a:lnTo>
                  <a:cubicBezTo>
                    <a:pt x="5664659" y="0"/>
                    <a:pt x="5720539" y="55880"/>
                    <a:pt x="5720539" y="124460"/>
                  </a:cubicBezTo>
                  <a:lnTo>
                    <a:pt x="5720539" y="1079515"/>
                  </a:lnTo>
                  <a:cubicBezTo>
                    <a:pt x="5720539" y="1148095"/>
                    <a:pt x="5664659" y="1203975"/>
                    <a:pt x="5596079" y="1203975"/>
                  </a:cubicBezTo>
                  <a:close/>
                </a:path>
              </a:pathLst>
            </a:custGeom>
            <a:solidFill>
              <a:srgbClr val="88ABC4"/>
            </a:solidFill>
          </p:spPr>
        </p:sp>
      </p:grpSp>
      <p:grpSp>
        <p:nvGrpSpPr>
          <p:cNvPr id="12" name="Group 12"/>
          <p:cNvGrpSpPr/>
          <p:nvPr/>
        </p:nvGrpSpPr>
        <p:grpSpPr>
          <a:xfrm>
            <a:off x="10563575" y="2468708"/>
            <a:ext cx="7000610" cy="1017866"/>
            <a:chOff x="0" y="0"/>
            <a:chExt cx="5420212" cy="788081"/>
          </a:xfrm>
        </p:grpSpPr>
        <p:sp>
          <p:nvSpPr>
            <p:cNvPr id="13" name="Freeform 13"/>
            <p:cNvSpPr/>
            <p:nvPr/>
          </p:nvSpPr>
          <p:spPr>
            <a:xfrm>
              <a:off x="0" y="0"/>
              <a:ext cx="5420212" cy="788081"/>
            </a:xfrm>
            <a:custGeom>
              <a:avLst/>
              <a:gdLst/>
              <a:ahLst/>
              <a:cxnLst/>
              <a:rect l="l" t="t" r="r" b="b"/>
              <a:pathLst>
                <a:path w="5420212" h="788081">
                  <a:moveTo>
                    <a:pt x="5295752" y="788081"/>
                  </a:moveTo>
                  <a:lnTo>
                    <a:pt x="124460" y="788081"/>
                  </a:lnTo>
                  <a:cubicBezTo>
                    <a:pt x="55880" y="788081"/>
                    <a:pt x="0" y="732201"/>
                    <a:pt x="0" y="663621"/>
                  </a:cubicBezTo>
                  <a:lnTo>
                    <a:pt x="0" y="124460"/>
                  </a:lnTo>
                  <a:cubicBezTo>
                    <a:pt x="0" y="55880"/>
                    <a:pt x="55880" y="0"/>
                    <a:pt x="124460" y="0"/>
                  </a:cubicBezTo>
                  <a:lnTo>
                    <a:pt x="5295752" y="0"/>
                  </a:lnTo>
                  <a:cubicBezTo>
                    <a:pt x="5364332" y="0"/>
                    <a:pt x="5420212" y="55880"/>
                    <a:pt x="5420212" y="124460"/>
                  </a:cubicBezTo>
                  <a:lnTo>
                    <a:pt x="5420212" y="663621"/>
                  </a:lnTo>
                  <a:cubicBezTo>
                    <a:pt x="5420212" y="732201"/>
                    <a:pt x="5364332" y="788081"/>
                    <a:pt x="5295752" y="788081"/>
                  </a:cubicBezTo>
                  <a:close/>
                </a:path>
              </a:pathLst>
            </a:custGeom>
            <a:solidFill>
              <a:srgbClr val="AA93A1"/>
            </a:solidFill>
          </p:spPr>
        </p:sp>
      </p:grpSp>
      <p:grpSp>
        <p:nvGrpSpPr>
          <p:cNvPr id="14" name="Group 14"/>
          <p:cNvGrpSpPr/>
          <p:nvPr/>
        </p:nvGrpSpPr>
        <p:grpSpPr>
          <a:xfrm>
            <a:off x="10316329" y="6347702"/>
            <a:ext cx="6785931" cy="852956"/>
            <a:chOff x="0" y="0"/>
            <a:chExt cx="5253997" cy="660400"/>
          </a:xfrm>
        </p:grpSpPr>
        <p:sp>
          <p:nvSpPr>
            <p:cNvPr id="15" name="Freeform 15"/>
            <p:cNvSpPr/>
            <p:nvPr/>
          </p:nvSpPr>
          <p:spPr>
            <a:xfrm>
              <a:off x="0" y="0"/>
              <a:ext cx="5253997" cy="660400"/>
            </a:xfrm>
            <a:custGeom>
              <a:avLst/>
              <a:gdLst/>
              <a:ahLst/>
              <a:cxnLst/>
              <a:rect l="l" t="t" r="r" b="b"/>
              <a:pathLst>
                <a:path w="5253997" h="660400">
                  <a:moveTo>
                    <a:pt x="5129537" y="660400"/>
                  </a:moveTo>
                  <a:lnTo>
                    <a:pt x="124460" y="660400"/>
                  </a:lnTo>
                  <a:cubicBezTo>
                    <a:pt x="55880" y="660400"/>
                    <a:pt x="0" y="604520"/>
                    <a:pt x="0" y="535940"/>
                  </a:cubicBezTo>
                  <a:lnTo>
                    <a:pt x="0" y="124460"/>
                  </a:lnTo>
                  <a:cubicBezTo>
                    <a:pt x="0" y="55880"/>
                    <a:pt x="55880" y="0"/>
                    <a:pt x="124460" y="0"/>
                  </a:cubicBezTo>
                  <a:lnTo>
                    <a:pt x="5129537" y="0"/>
                  </a:lnTo>
                  <a:cubicBezTo>
                    <a:pt x="5198117" y="0"/>
                    <a:pt x="5253997" y="55880"/>
                    <a:pt x="5253997" y="124460"/>
                  </a:cubicBezTo>
                  <a:lnTo>
                    <a:pt x="5253997" y="535940"/>
                  </a:lnTo>
                  <a:cubicBezTo>
                    <a:pt x="5253997" y="604520"/>
                    <a:pt x="5198117" y="660400"/>
                    <a:pt x="5129537" y="660400"/>
                  </a:cubicBezTo>
                  <a:close/>
                </a:path>
              </a:pathLst>
            </a:custGeom>
            <a:solidFill>
              <a:srgbClr val="709954"/>
            </a:solidFill>
          </p:spPr>
        </p:sp>
      </p:grpSp>
      <p:sp>
        <p:nvSpPr>
          <p:cNvPr id="16" name="TextBox 16"/>
          <p:cNvSpPr txBox="1"/>
          <p:nvPr/>
        </p:nvSpPr>
        <p:spPr>
          <a:xfrm>
            <a:off x="2347174" y="2534830"/>
            <a:ext cx="4396876" cy="1251599"/>
          </a:xfrm>
          <a:prstGeom prst="rect">
            <a:avLst/>
          </a:prstGeom>
        </p:spPr>
        <p:txBody>
          <a:bodyPr lIns="0" tIns="0" rIns="0" bIns="0" rtlCol="0" anchor="t">
            <a:spAutoFit/>
          </a:bodyPr>
          <a:lstStyle/>
          <a:p>
            <a:pPr>
              <a:lnSpc>
                <a:spcPts val="5039"/>
              </a:lnSpc>
            </a:pPr>
            <a:r>
              <a:rPr lang="en-US" sz="3599">
                <a:solidFill>
                  <a:srgbClr val="FFFFFF"/>
                </a:solidFill>
                <a:latin typeface="Nunito Bold"/>
              </a:rPr>
              <a:t> Business analytics</a:t>
            </a:r>
          </a:p>
          <a:p>
            <a:pPr>
              <a:lnSpc>
                <a:spcPts val="5039"/>
              </a:lnSpc>
            </a:pPr>
            <a:endParaRPr lang="en-US" sz="3599">
              <a:solidFill>
                <a:srgbClr val="FFFFFF"/>
              </a:solidFill>
              <a:latin typeface="Nunito Bold"/>
            </a:endParaRPr>
          </a:p>
        </p:txBody>
      </p:sp>
      <p:sp>
        <p:nvSpPr>
          <p:cNvPr id="17" name="TextBox 17"/>
          <p:cNvSpPr txBox="1"/>
          <p:nvPr/>
        </p:nvSpPr>
        <p:spPr>
          <a:xfrm>
            <a:off x="10683004" y="2667627"/>
            <a:ext cx="6785931" cy="1251599"/>
          </a:xfrm>
          <a:prstGeom prst="rect">
            <a:avLst/>
          </a:prstGeom>
        </p:spPr>
        <p:txBody>
          <a:bodyPr lIns="0" tIns="0" rIns="0" bIns="0" rtlCol="0" anchor="t">
            <a:spAutoFit/>
          </a:bodyPr>
          <a:lstStyle/>
          <a:p>
            <a:pPr algn="ctr">
              <a:lnSpc>
                <a:spcPts val="5039"/>
              </a:lnSpc>
            </a:pPr>
            <a:r>
              <a:rPr lang="en-US" sz="3599">
                <a:solidFill>
                  <a:srgbClr val="FFFFFF"/>
                </a:solidFill>
                <a:latin typeface="Nunito Bold"/>
              </a:rPr>
              <a:t>Business intelligence</a:t>
            </a:r>
          </a:p>
          <a:p>
            <a:pPr algn="just">
              <a:lnSpc>
                <a:spcPts val="5039"/>
              </a:lnSpc>
            </a:pPr>
            <a:endParaRPr lang="en-US" sz="3599">
              <a:solidFill>
                <a:srgbClr val="FFFFFF"/>
              </a:solidFill>
              <a:latin typeface="Nunito Bold"/>
            </a:endParaRPr>
          </a:p>
        </p:txBody>
      </p:sp>
      <p:sp>
        <p:nvSpPr>
          <p:cNvPr id="18" name="TextBox 18"/>
          <p:cNvSpPr txBox="1"/>
          <p:nvPr/>
        </p:nvSpPr>
        <p:spPr>
          <a:xfrm>
            <a:off x="10626258" y="6440818"/>
            <a:ext cx="6266367" cy="613424"/>
          </a:xfrm>
          <a:prstGeom prst="rect">
            <a:avLst/>
          </a:prstGeom>
        </p:spPr>
        <p:txBody>
          <a:bodyPr lIns="0" tIns="0" rIns="0" bIns="0" rtlCol="0" anchor="t">
            <a:spAutoFit/>
          </a:bodyPr>
          <a:lstStyle/>
          <a:p>
            <a:pPr algn="ctr">
              <a:lnSpc>
                <a:spcPts val="5039"/>
              </a:lnSpc>
            </a:pPr>
            <a:r>
              <a:rPr lang="en-US" sz="3599">
                <a:solidFill>
                  <a:srgbClr val="FFFFFF"/>
                </a:solidFill>
                <a:latin typeface="Nunito Bold"/>
              </a:rPr>
              <a:t>Data analysis</a:t>
            </a:r>
          </a:p>
        </p:txBody>
      </p:sp>
      <p:sp>
        <p:nvSpPr>
          <p:cNvPr id="19" name="TextBox 19"/>
          <p:cNvSpPr txBox="1"/>
          <p:nvPr/>
        </p:nvSpPr>
        <p:spPr>
          <a:xfrm>
            <a:off x="1400109" y="5949059"/>
            <a:ext cx="6785931" cy="1251599"/>
          </a:xfrm>
          <a:prstGeom prst="rect">
            <a:avLst/>
          </a:prstGeom>
        </p:spPr>
        <p:txBody>
          <a:bodyPr lIns="0" tIns="0" rIns="0" bIns="0" rtlCol="0" anchor="t">
            <a:spAutoFit/>
          </a:bodyPr>
          <a:lstStyle/>
          <a:p>
            <a:pPr algn="ctr">
              <a:lnSpc>
                <a:spcPts val="5039"/>
              </a:lnSpc>
            </a:pPr>
            <a:r>
              <a:rPr lang="en-US" sz="3599">
                <a:solidFill>
                  <a:srgbClr val="FFFFFF"/>
                </a:solidFill>
                <a:latin typeface="Nunito Bold"/>
              </a:rPr>
              <a:t>Data analysis tools: </a:t>
            </a:r>
          </a:p>
          <a:p>
            <a:pPr algn="ctr">
              <a:lnSpc>
                <a:spcPts val="5039"/>
              </a:lnSpc>
            </a:pPr>
            <a:r>
              <a:rPr lang="en-US" sz="3599">
                <a:solidFill>
                  <a:srgbClr val="FFFFFF"/>
                </a:solidFill>
                <a:latin typeface="Nunito Bold"/>
              </a:rPr>
              <a:t>Tableau  &amp; Python</a:t>
            </a:r>
          </a:p>
        </p:txBody>
      </p:sp>
      <p:sp>
        <p:nvSpPr>
          <p:cNvPr id="20" name="TextBox 20"/>
          <p:cNvSpPr txBox="1"/>
          <p:nvPr/>
        </p:nvSpPr>
        <p:spPr>
          <a:xfrm>
            <a:off x="1028700" y="1057275"/>
            <a:ext cx="10952564" cy="737126"/>
          </a:xfrm>
          <a:prstGeom prst="rect">
            <a:avLst/>
          </a:prstGeom>
        </p:spPr>
        <p:txBody>
          <a:bodyPr lIns="0" tIns="0" rIns="0" bIns="0" rtlCol="0" anchor="t">
            <a:spAutoFit/>
          </a:bodyPr>
          <a:lstStyle/>
          <a:p>
            <a:pPr>
              <a:lnSpc>
                <a:spcPts val="5845"/>
              </a:lnSpc>
            </a:pPr>
            <a:r>
              <a:rPr lang="en-US" sz="5082">
                <a:solidFill>
                  <a:srgbClr val="437224"/>
                </a:solidFill>
                <a:latin typeface="Prata"/>
              </a:rPr>
              <a:t>2. THEORETICAL BASIC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p:nvPr/>
        </p:nvGrpSpPr>
        <p:grpSpPr>
          <a:xfrm>
            <a:off x="0" y="-35248"/>
            <a:ext cx="18288000" cy="10322248"/>
            <a:chOff x="0" y="0"/>
            <a:chExt cx="3475695" cy="1961778"/>
          </a:xfrm>
        </p:grpSpPr>
        <p:sp>
          <p:nvSpPr>
            <p:cNvPr id="4" name="Freeform 4"/>
            <p:cNvSpPr/>
            <p:nvPr/>
          </p:nvSpPr>
          <p:spPr>
            <a:xfrm>
              <a:off x="0" y="0"/>
              <a:ext cx="3475695" cy="1961778"/>
            </a:xfrm>
            <a:custGeom>
              <a:avLst/>
              <a:gdLst/>
              <a:ahLst/>
              <a:cxnLst/>
              <a:rect l="l" t="t" r="r" b="b"/>
              <a:pathLst>
                <a:path w="3475695" h="1961778">
                  <a:moveTo>
                    <a:pt x="0" y="0"/>
                  </a:moveTo>
                  <a:lnTo>
                    <a:pt x="3475695" y="0"/>
                  </a:lnTo>
                  <a:lnTo>
                    <a:pt x="3475695" y="1961778"/>
                  </a:lnTo>
                  <a:lnTo>
                    <a:pt x="0" y="1961778"/>
                  </a:lnTo>
                  <a:close/>
                </a:path>
              </a:pathLst>
            </a:custGeom>
            <a:solidFill>
              <a:srgbClr val="132532">
                <a:alpha val="80000"/>
              </a:srgbClr>
            </a:solidFill>
          </p:spPr>
        </p:sp>
      </p:grpSp>
      <p:grpSp>
        <p:nvGrpSpPr>
          <p:cNvPr id="5" name="Group 5"/>
          <p:cNvGrpSpPr/>
          <p:nvPr/>
        </p:nvGrpSpPr>
        <p:grpSpPr>
          <a:xfrm>
            <a:off x="8080711" y="3175839"/>
            <a:ext cx="2126578" cy="212657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495587" cy="495587"/>
          </a:xfrm>
          <a:prstGeom prst="rect">
            <a:avLst/>
          </a:prstGeom>
        </p:spPr>
      </p:pic>
      <p:sp>
        <p:nvSpPr>
          <p:cNvPr id="8" name="TextBox 8"/>
          <p:cNvSpPr txBox="1"/>
          <p:nvPr/>
        </p:nvSpPr>
        <p:spPr>
          <a:xfrm>
            <a:off x="1648872" y="1059006"/>
            <a:ext cx="3478794" cy="358701"/>
          </a:xfrm>
          <a:prstGeom prst="rect">
            <a:avLst/>
          </a:prstGeom>
        </p:spPr>
        <p:txBody>
          <a:bodyPr lIns="0" tIns="0" rIns="0" bIns="0" rtlCol="0" anchor="t">
            <a:spAutoFit/>
          </a:bodyPr>
          <a:lstStyle/>
          <a:p>
            <a:pPr>
              <a:lnSpc>
                <a:spcPts val="2800"/>
              </a:lnSpc>
            </a:pPr>
            <a:r>
              <a:rPr lang="en-US" sz="2000">
                <a:solidFill>
                  <a:srgbClr val="FFFFFF"/>
                </a:solidFill>
                <a:latin typeface="Public Sans Bold"/>
              </a:rPr>
              <a:t>Business Data Analysis</a:t>
            </a:r>
          </a:p>
        </p:txBody>
      </p:sp>
      <p:sp>
        <p:nvSpPr>
          <p:cNvPr id="9" name="TextBox 9"/>
          <p:cNvSpPr txBox="1"/>
          <p:nvPr/>
        </p:nvSpPr>
        <p:spPr>
          <a:xfrm>
            <a:off x="15160437" y="1059006"/>
            <a:ext cx="2098863" cy="358701"/>
          </a:xfrm>
          <a:prstGeom prst="rect">
            <a:avLst/>
          </a:prstGeom>
        </p:spPr>
        <p:txBody>
          <a:bodyPr lIns="0" tIns="0" rIns="0" bIns="0" rtlCol="0" anchor="t">
            <a:spAutoFit/>
          </a:bodyPr>
          <a:lstStyle/>
          <a:p>
            <a:pPr algn="r">
              <a:lnSpc>
                <a:spcPts val="2800"/>
              </a:lnSpc>
            </a:pPr>
            <a:r>
              <a:rPr lang="en-US" sz="2000">
                <a:solidFill>
                  <a:srgbClr val="FFFFFF"/>
                </a:solidFill>
                <a:latin typeface="Public Sans Bold"/>
              </a:rPr>
              <a:t>Group 10</a:t>
            </a:r>
          </a:p>
        </p:txBody>
      </p:sp>
      <p:sp>
        <p:nvSpPr>
          <p:cNvPr id="10" name="TextBox 10"/>
          <p:cNvSpPr txBox="1"/>
          <p:nvPr/>
        </p:nvSpPr>
        <p:spPr>
          <a:xfrm>
            <a:off x="8699087" y="3559055"/>
            <a:ext cx="889827" cy="1226796"/>
          </a:xfrm>
          <a:prstGeom prst="rect">
            <a:avLst/>
          </a:prstGeom>
        </p:spPr>
        <p:txBody>
          <a:bodyPr lIns="0" tIns="0" rIns="0" bIns="0" rtlCol="0" anchor="t">
            <a:spAutoFit/>
          </a:bodyPr>
          <a:lstStyle/>
          <a:p>
            <a:pPr algn="ctr">
              <a:lnSpc>
                <a:spcPts val="10079"/>
              </a:lnSpc>
              <a:spcBef>
                <a:spcPct val="0"/>
              </a:spcBef>
            </a:pPr>
            <a:r>
              <a:rPr lang="en-US" sz="7199">
                <a:solidFill>
                  <a:srgbClr val="1A6FB0"/>
                </a:solidFill>
                <a:latin typeface="Open Sauce Bold"/>
              </a:rPr>
              <a:t>2</a:t>
            </a:r>
          </a:p>
        </p:txBody>
      </p:sp>
      <p:sp>
        <p:nvSpPr>
          <p:cNvPr id="11" name="TextBox 11"/>
          <p:cNvSpPr txBox="1"/>
          <p:nvPr/>
        </p:nvSpPr>
        <p:spPr>
          <a:xfrm>
            <a:off x="2737115" y="5687084"/>
            <a:ext cx="12813771" cy="1936242"/>
          </a:xfrm>
          <a:prstGeom prst="rect">
            <a:avLst/>
          </a:prstGeom>
        </p:spPr>
        <p:txBody>
          <a:bodyPr lIns="0" tIns="0" rIns="0" bIns="0" rtlCol="0" anchor="t">
            <a:spAutoFit/>
          </a:bodyPr>
          <a:lstStyle/>
          <a:p>
            <a:pPr algn="ctr">
              <a:lnSpc>
                <a:spcPts val="7878"/>
              </a:lnSpc>
            </a:pPr>
            <a:r>
              <a:rPr lang="en-US" sz="5082">
                <a:solidFill>
                  <a:srgbClr val="FFFFFF"/>
                </a:solidFill>
                <a:latin typeface="Prata"/>
              </a:rPr>
              <a:t>ANALYSIS OF USER REQUIREMENTS AND DATA DESCRIPTION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484450"/>
            <a:ext cx="775789" cy="773850"/>
          </a:xfrm>
          <a:prstGeom prst="rect">
            <a:avLst/>
          </a:prstGeom>
        </p:spPr>
      </p:pic>
      <p:pic>
        <p:nvPicPr>
          <p:cNvPr id="4" name="Picture 4"/>
          <p:cNvPicPr>
            <a:picLocks noChangeAspect="1"/>
          </p:cNvPicPr>
          <p:nvPr/>
        </p:nvPicPr>
        <p:blipFill>
          <a:blip r:embed="rId5">
            <a:alphaModFix amt="2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51715" y="-5311"/>
            <a:ext cx="2062637" cy="1835747"/>
          </a:xfrm>
          <a:prstGeom prst="rect">
            <a:avLst/>
          </a:prstGeom>
        </p:spPr>
      </p:pic>
      <p:pic>
        <p:nvPicPr>
          <p:cNvPr id="5" name="Picture 5"/>
          <p:cNvPicPr>
            <a:picLocks noChangeAspect="1"/>
          </p:cNvPicPr>
          <p:nvPr/>
        </p:nvPicPr>
        <p:blipFill>
          <a:blip r:embed="rId7">
            <a:alphaModFix amt="10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flipV="1">
            <a:off x="0" y="0"/>
            <a:ext cx="873100" cy="2024580"/>
          </a:xfrm>
          <a:prstGeom prst="rect">
            <a:avLst/>
          </a:prstGeom>
        </p:spPr>
      </p:pic>
      <p:grpSp>
        <p:nvGrpSpPr>
          <p:cNvPr id="6" name="Group 6"/>
          <p:cNvGrpSpPr>
            <a:grpSpLocks noChangeAspect="1"/>
          </p:cNvGrpSpPr>
          <p:nvPr/>
        </p:nvGrpSpPr>
        <p:grpSpPr>
          <a:xfrm>
            <a:off x="7244114" y="5732292"/>
            <a:ext cx="3655622" cy="3655607"/>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06" r="-24906"/>
              </a:stretch>
            </a:blipFill>
          </p:spPr>
        </p:sp>
      </p:grpSp>
      <p:sp>
        <p:nvSpPr>
          <p:cNvPr id="8" name="TextBox 8"/>
          <p:cNvSpPr txBox="1"/>
          <p:nvPr/>
        </p:nvSpPr>
        <p:spPr>
          <a:xfrm>
            <a:off x="10467932" y="2283344"/>
            <a:ext cx="4436019" cy="338455"/>
          </a:xfrm>
          <a:prstGeom prst="rect">
            <a:avLst/>
          </a:prstGeom>
        </p:spPr>
        <p:txBody>
          <a:bodyPr lIns="0" tIns="0" rIns="0" bIns="0" rtlCol="0" anchor="t">
            <a:spAutoFit/>
          </a:bodyPr>
          <a:lstStyle/>
          <a:p>
            <a:pPr>
              <a:lnSpc>
                <a:spcPts val="2645"/>
              </a:lnSpc>
            </a:pPr>
            <a:r>
              <a:rPr lang="en-US" sz="2300" b="1" u="sng" dirty="0">
                <a:solidFill>
                  <a:srgbClr val="FFFFFF"/>
                </a:solidFill>
                <a:latin typeface="Open Sauce" panose="020B0604020202020204" charset="0"/>
              </a:rPr>
              <a:t>EXPECTED OUTPUT</a:t>
            </a:r>
          </a:p>
        </p:txBody>
      </p:sp>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636850" y="1609388"/>
            <a:ext cx="381963" cy="370026"/>
          </a:xfrm>
          <a:prstGeom prst="rect">
            <a:avLst/>
          </a:prstGeom>
        </p:spPr>
      </p:pic>
      <p:sp>
        <p:nvSpPr>
          <p:cNvPr id="10" name="TextBox 10"/>
          <p:cNvSpPr txBox="1"/>
          <p:nvPr/>
        </p:nvSpPr>
        <p:spPr>
          <a:xfrm>
            <a:off x="1028700" y="1057275"/>
            <a:ext cx="16086450" cy="753348"/>
          </a:xfrm>
          <a:prstGeom prst="rect">
            <a:avLst/>
          </a:prstGeom>
        </p:spPr>
        <p:txBody>
          <a:bodyPr lIns="0" tIns="0" rIns="0" bIns="0" rtlCol="0" anchor="t">
            <a:spAutoFit/>
          </a:bodyPr>
          <a:lstStyle/>
          <a:p>
            <a:pPr>
              <a:lnSpc>
                <a:spcPts val="5845"/>
              </a:lnSpc>
            </a:pPr>
            <a:r>
              <a:rPr lang="en-US" sz="5082" dirty="0">
                <a:solidFill>
                  <a:schemeClr val="bg1"/>
                </a:solidFill>
                <a:latin typeface="Prata"/>
              </a:rPr>
              <a:t>BUSINESS ISSUE UNDERSTANDING</a:t>
            </a:r>
          </a:p>
        </p:txBody>
      </p:sp>
      <p:sp>
        <p:nvSpPr>
          <p:cNvPr id="11" name="TextBox 11"/>
          <p:cNvSpPr txBox="1"/>
          <p:nvPr/>
        </p:nvSpPr>
        <p:spPr>
          <a:xfrm>
            <a:off x="1201752" y="2269456"/>
            <a:ext cx="4436019" cy="338455"/>
          </a:xfrm>
          <a:prstGeom prst="rect">
            <a:avLst/>
          </a:prstGeom>
        </p:spPr>
        <p:txBody>
          <a:bodyPr lIns="0" tIns="0" rIns="0" bIns="0" rtlCol="0" anchor="t">
            <a:spAutoFit/>
          </a:bodyPr>
          <a:lstStyle/>
          <a:p>
            <a:pPr algn="just">
              <a:lnSpc>
                <a:spcPts val="2645"/>
              </a:lnSpc>
            </a:pPr>
            <a:r>
              <a:rPr lang="en-US" sz="2300" b="1" u="sng" dirty="0">
                <a:solidFill>
                  <a:srgbClr val="FFFFFF"/>
                </a:solidFill>
                <a:latin typeface="Open Sauce" panose="020B0604020202020204" charset="0"/>
              </a:rPr>
              <a:t>BUSINESS OBJECTIVE</a:t>
            </a:r>
          </a:p>
        </p:txBody>
      </p:sp>
      <p:sp>
        <p:nvSpPr>
          <p:cNvPr id="12" name="TextBox 12"/>
          <p:cNvSpPr txBox="1"/>
          <p:nvPr/>
        </p:nvSpPr>
        <p:spPr>
          <a:xfrm>
            <a:off x="1201752" y="5306526"/>
            <a:ext cx="5430474" cy="4080510"/>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ABABAB"/>
                </a:solidFill>
                <a:latin typeface="Open Sauce"/>
              </a:rPr>
              <a:t>Current business situation</a:t>
            </a:r>
          </a:p>
          <a:p>
            <a:pPr marL="453390" lvl="1" indent="-226695">
              <a:lnSpc>
                <a:spcPts val="2940"/>
              </a:lnSpc>
              <a:buFont typeface="Arial"/>
              <a:buChar char="•"/>
            </a:pPr>
            <a:r>
              <a:rPr lang="en-US" sz="2100">
                <a:solidFill>
                  <a:srgbClr val="ABABAB"/>
                </a:solidFill>
                <a:latin typeface="Open Sauce"/>
              </a:rPr>
              <a:t>Customer analysis</a:t>
            </a:r>
          </a:p>
          <a:p>
            <a:pPr marL="453390" lvl="1" indent="-226695">
              <a:lnSpc>
                <a:spcPts val="2940"/>
              </a:lnSpc>
              <a:buFont typeface="Arial"/>
              <a:buChar char="•"/>
            </a:pPr>
            <a:r>
              <a:rPr lang="en-US" sz="2100">
                <a:solidFill>
                  <a:srgbClr val="ABABAB"/>
                </a:solidFill>
                <a:latin typeface="Open Sauce"/>
              </a:rPr>
              <a:t>Product category analysis</a:t>
            </a:r>
          </a:p>
          <a:p>
            <a:pPr marL="453390" lvl="1" indent="-226695">
              <a:lnSpc>
                <a:spcPts val="2940"/>
              </a:lnSpc>
              <a:buFont typeface="Arial"/>
              <a:buChar char="•"/>
            </a:pPr>
            <a:r>
              <a:rPr lang="en-US" sz="2100">
                <a:solidFill>
                  <a:srgbClr val="ABABAB"/>
                </a:solidFill>
                <a:latin typeface="Open Sauce"/>
              </a:rPr>
              <a:t>Sales and profit time series</a:t>
            </a:r>
          </a:p>
          <a:p>
            <a:pPr marL="453390" lvl="1" indent="-226695">
              <a:lnSpc>
                <a:spcPts val="2940"/>
              </a:lnSpc>
              <a:buFont typeface="Arial"/>
              <a:buChar char="•"/>
            </a:pPr>
            <a:r>
              <a:rPr lang="en-US" sz="2100">
                <a:solidFill>
                  <a:srgbClr val="ABABAB"/>
                </a:solidFill>
                <a:latin typeface="Open Sauce"/>
              </a:rPr>
              <a:t>Shipment analysis</a:t>
            </a:r>
          </a:p>
          <a:p>
            <a:pPr marL="453390" lvl="1" indent="-226695">
              <a:lnSpc>
                <a:spcPts val="2940"/>
              </a:lnSpc>
              <a:buFont typeface="Arial"/>
              <a:buChar char="•"/>
            </a:pPr>
            <a:r>
              <a:rPr lang="en-US" sz="2100">
                <a:solidFill>
                  <a:srgbClr val="ABABAB"/>
                </a:solidFill>
                <a:latin typeface="Open Sauce"/>
              </a:rPr>
              <a:t>Correlation analysis between Discount and Sales</a:t>
            </a:r>
          </a:p>
          <a:p>
            <a:pPr marL="453390" lvl="1" indent="-226695">
              <a:lnSpc>
                <a:spcPts val="2940"/>
              </a:lnSpc>
              <a:buFont typeface="Arial"/>
              <a:buChar char="•"/>
            </a:pPr>
            <a:r>
              <a:rPr lang="en-US" sz="2100">
                <a:solidFill>
                  <a:srgbClr val="ABABAB"/>
                </a:solidFill>
                <a:latin typeface="Open Sauce"/>
              </a:rPr>
              <a:t>Insight: which products, regions, categories and customer segments they should </a:t>
            </a:r>
            <a:r>
              <a:rPr lang="en-US" sz="2100">
                <a:solidFill>
                  <a:srgbClr val="F98E2D"/>
                </a:solidFill>
                <a:latin typeface="Open Sauce Bold"/>
              </a:rPr>
              <a:t>target </a:t>
            </a:r>
            <a:r>
              <a:rPr lang="en-US" sz="2100">
                <a:solidFill>
                  <a:srgbClr val="ABABAB"/>
                </a:solidFill>
                <a:latin typeface="Open Sauce"/>
              </a:rPr>
              <a:t>or </a:t>
            </a:r>
            <a:r>
              <a:rPr lang="en-US" sz="2100">
                <a:solidFill>
                  <a:srgbClr val="F98E2D"/>
                </a:solidFill>
                <a:latin typeface="Open Sauce Bold"/>
              </a:rPr>
              <a:t>avoid</a:t>
            </a:r>
            <a:r>
              <a:rPr lang="en-US" sz="2100">
                <a:solidFill>
                  <a:srgbClr val="ABABAB"/>
                </a:solidFill>
                <a:latin typeface="Open Sauce"/>
              </a:rPr>
              <a:t>.</a:t>
            </a:r>
          </a:p>
          <a:p>
            <a:pPr>
              <a:lnSpc>
                <a:spcPts val="2940"/>
              </a:lnSpc>
            </a:pPr>
            <a:endParaRPr lang="en-US" sz="2100">
              <a:solidFill>
                <a:srgbClr val="ABABAB"/>
              </a:solidFill>
              <a:latin typeface="Open Sauce"/>
            </a:endParaRPr>
          </a:p>
        </p:txBody>
      </p:sp>
      <p:sp>
        <p:nvSpPr>
          <p:cNvPr id="13" name="TextBox 13"/>
          <p:cNvSpPr txBox="1"/>
          <p:nvPr/>
        </p:nvSpPr>
        <p:spPr>
          <a:xfrm>
            <a:off x="1201752" y="2912711"/>
            <a:ext cx="7097931" cy="2223135"/>
          </a:xfrm>
          <a:prstGeom prst="rect">
            <a:avLst/>
          </a:prstGeom>
        </p:spPr>
        <p:txBody>
          <a:bodyPr lIns="0" tIns="0" rIns="0" bIns="0" rtlCol="0" anchor="t">
            <a:spAutoFit/>
          </a:bodyPr>
          <a:lstStyle/>
          <a:p>
            <a:pPr>
              <a:lnSpc>
                <a:spcPts val="2940"/>
              </a:lnSpc>
            </a:pPr>
            <a:r>
              <a:rPr lang="en-US" sz="2100">
                <a:solidFill>
                  <a:srgbClr val="ABABAB"/>
                </a:solidFill>
                <a:latin typeface="Open Sauce"/>
              </a:rPr>
              <a:t>In order to </a:t>
            </a:r>
            <a:r>
              <a:rPr lang="en-US" sz="2100">
                <a:solidFill>
                  <a:srgbClr val="F98E2D"/>
                </a:solidFill>
                <a:latin typeface="Open Sauce Bold"/>
              </a:rPr>
              <a:t>keep the business growing</a:t>
            </a:r>
            <a:r>
              <a:rPr lang="en-US" sz="2100">
                <a:solidFill>
                  <a:srgbClr val="ABABAB"/>
                </a:solidFill>
                <a:latin typeface="Open Sauce"/>
              </a:rPr>
              <a:t> and </a:t>
            </a:r>
            <a:r>
              <a:rPr lang="en-US" sz="2100">
                <a:solidFill>
                  <a:srgbClr val="F98E2D"/>
                </a:solidFill>
                <a:latin typeface="Open Sauce Bold"/>
              </a:rPr>
              <a:t>increase the profit better</a:t>
            </a:r>
            <a:r>
              <a:rPr lang="en-US" sz="2100">
                <a:solidFill>
                  <a:srgbClr val="ABABAB"/>
                </a:solidFill>
                <a:latin typeface="Open Sauce"/>
              </a:rPr>
              <a:t>, they should constantly have an overall view of how their sales are and easily conclude insights from it. </a:t>
            </a:r>
          </a:p>
          <a:p>
            <a:pPr>
              <a:lnSpc>
                <a:spcPts val="2940"/>
              </a:lnSpc>
            </a:pPr>
            <a:r>
              <a:rPr lang="en-US" sz="2100">
                <a:solidFill>
                  <a:srgbClr val="ABABAB"/>
                </a:solidFill>
                <a:latin typeface="Open Sauce"/>
              </a:rPr>
              <a:t>Then, the stakeholders would be able to have an </a:t>
            </a:r>
            <a:r>
              <a:rPr lang="en-US" sz="2100">
                <a:solidFill>
                  <a:srgbClr val="F98E2D"/>
                </a:solidFill>
                <a:latin typeface="Open Sauce Bold"/>
              </a:rPr>
              <a:t>objective, data-driven decision-making process</a:t>
            </a:r>
          </a:p>
        </p:txBody>
      </p:sp>
      <p:sp>
        <p:nvSpPr>
          <p:cNvPr id="14" name="TextBox 14"/>
          <p:cNvSpPr txBox="1"/>
          <p:nvPr/>
        </p:nvSpPr>
        <p:spPr>
          <a:xfrm>
            <a:off x="10467932" y="2939381"/>
            <a:ext cx="6337836" cy="1108710"/>
          </a:xfrm>
          <a:prstGeom prst="rect">
            <a:avLst/>
          </a:prstGeom>
        </p:spPr>
        <p:txBody>
          <a:bodyPr lIns="0" tIns="0" rIns="0" bIns="0" rtlCol="0" anchor="t">
            <a:spAutoFit/>
          </a:bodyPr>
          <a:lstStyle/>
          <a:p>
            <a:pPr>
              <a:lnSpc>
                <a:spcPts val="2940"/>
              </a:lnSpc>
            </a:pPr>
            <a:r>
              <a:rPr lang="en-US" sz="2100">
                <a:solidFill>
                  <a:srgbClr val="ABABAB"/>
                </a:solidFill>
                <a:latin typeface="Open Sauce"/>
              </a:rPr>
              <a:t>Build </a:t>
            </a:r>
            <a:r>
              <a:rPr lang="en-US" sz="2100">
                <a:solidFill>
                  <a:srgbClr val="F98E2D"/>
                </a:solidFill>
                <a:latin typeface="Open Sauce Bold"/>
              </a:rPr>
              <a:t>dashboard </a:t>
            </a:r>
            <a:r>
              <a:rPr lang="en-US" sz="2100">
                <a:solidFill>
                  <a:srgbClr val="ABABAB"/>
                </a:solidFill>
                <a:latin typeface="Open Sauce"/>
              </a:rPr>
              <a:t>that visualizes the </a:t>
            </a:r>
            <a:r>
              <a:rPr lang="en-US" sz="2100">
                <a:solidFill>
                  <a:srgbClr val="F98E2D"/>
                </a:solidFill>
                <a:latin typeface="Open Sauce Bold"/>
              </a:rPr>
              <a:t>Relationship </a:t>
            </a:r>
            <a:r>
              <a:rPr lang="en-US" sz="2100">
                <a:solidFill>
                  <a:srgbClr val="ABABAB"/>
                </a:solidFill>
                <a:latin typeface="Open Sauce"/>
              </a:rPr>
              <a:t>between variables and </a:t>
            </a:r>
            <a:r>
              <a:rPr lang="en-US" sz="2100">
                <a:solidFill>
                  <a:srgbClr val="F98E2D"/>
                </a:solidFill>
                <a:latin typeface="Open Sauce Bold"/>
              </a:rPr>
              <a:t>Correlation </a:t>
            </a:r>
            <a:r>
              <a:rPr lang="en-US" sz="2100">
                <a:solidFill>
                  <a:srgbClr val="ABABAB"/>
                </a:solidFill>
                <a:latin typeface="Open Sauce"/>
              </a:rPr>
              <a:t>between Discount and Sales by product category</a:t>
            </a:r>
          </a:p>
        </p:txBody>
      </p:sp>
      <p:sp>
        <p:nvSpPr>
          <p:cNvPr id="15" name="TextBox 15"/>
          <p:cNvSpPr txBox="1"/>
          <p:nvPr/>
        </p:nvSpPr>
        <p:spPr>
          <a:xfrm>
            <a:off x="11424078" y="5145371"/>
            <a:ext cx="4436019" cy="338455"/>
          </a:xfrm>
          <a:prstGeom prst="rect">
            <a:avLst/>
          </a:prstGeom>
        </p:spPr>
        <p:txBody>
          <a:bodyPr lIns="0" tIns="0" rIns="0" bIns="0" rtlCol="0" anchor="t">
            <a:spAutoFit/>
          </a:bodyPr>
          <a:lstStyle/>
          <a:p>
            <a:pPr>
              <a:lnSpc>
                <a:spcPts val="2645"/>
              </a:lnSpc>
            </a:pPr>
            <a:r>
              <a:rPr lang="en-US" sz="2300">
                <a:solidFill>
                  <a:srgbClr val="FFFFFF"/>
                </a:solidFill>
                <a:latin typeface="Prata"/>
              </a:rPr>
              <a:t>SPECIAL REQUIREMENTS</a:t>
            </a:r>
          </a:p>
        </p:txBody>
      </p:sp>
      <p:sp>
        <p:nvSpPr>
          <p:cNvPr id="16" name="TextBox 16"/>
          <p:cNvSpPr txBox="1"/>
          <p:nvPr/>
        </p:nvSpPr>
        <p:spPr>
          <a:xfrm>
            <a:off x="11424078" y="5801408"/>
            <a:ext cx="5691073" cy="1108710"/>
          </a:xfrm>
          <a:prstGeom prst="rect">
            <a:avLst/>
          </a:prstGeom>
        </p:spPr>
        <p:txBody>
          <a:bodyPr lIns="0" tIns="0" rIns="0" bIns="0" rtlCol="0" anchor="t">
            <a:spAutoFit/>
          </a:bodyPr>
          <a:lstStyle/>
          <a:p>
            <a:pPr>
              <a:lnSpc>
                <a:spcPts val="2940"/>
              </a:lnSpc>
            </a:pPr>
            <a:r>
              <a:rPr lang="en-US" sz="2100">
                <a:solidFill>
                  <a:srgbClr val="F98E2D"/>
                </a:solidFill>
                <a:latin typeface="Open Sauce Bold"/>
              </a:rPr>
              <a:t>Minimize time spent </a:t>
            </a:r>
            <a:r>
              <a:rPr lang="en-US" sz="2100">
                <a:solidFill>
                  <a:srgbClr val="ABABAB"/>
                </a:solidFill>
                <a:latin typeface="Open Sauce"/>
              </a:rPr>
              <a:t>on the executing board. Focus on the main content that describes the business situation</a:t>
            </a:r>
          </a:p>
        </p:txBody>
      </p:sp>
      <p:sp>
        <p:nvSpPr>
          <p:cNvPr id="17" name="TextBox 17"/>
          <p:cNvSpPr txBox="1"/>
          <p:nvPr/>
        </p:nvSpPr>
        <p:spPr>
          <a:xfrm>
            <a:off x="11250958" y="8236503"/>
            <a:ext cx="4436019" cy="338455"/>
          </a:xfrm>
          <a:prstGeom prst="rect">
            <a:avLst/>
          </a:prstGeom>
        </p:spPr>
        <p:txBody>
          <a:bodyPr lIns="0" tIns="0" rIns="0" bIns="0" rtlCol="0" anchor="t">
            <a:spAutoFit/>
          </a:bodyPr>
          <a:lstStyle/>
          <a:p>
            <a:pPr>
              <a:lnSpc>
                <a:spcPts val="2645"/>
              </a:lnSpc>
            </a:pPr>
            <a:r>
              <a:rPr lang="en-US" sz="2300">
                <a:solidFill>
                  <a:srgbClr val="FFFFFF"/>
                </a:solidFill>
                <a:latin typeface="Prata"/>
              </a:rPr>
              <a:t>METHOD</a:t>
            </a:r>
          </a:p>
        </p:txBody>
      </p:sp>
      <p:sp>
        <p:nvSpPr>
          <p:cNvPr id="18" name="TextBox 18"/>
          <p:cNvSpPr txBox="1"/>
          <p:nvPr/>
        </p:nvSpPr>
        <p:spPr>
          <a:xfrm>
            <a:off x="11250958" y="8892540"/>
            <a:ext cx="6037313" cy="365760"/>
          </a:xfrm>
          <a:prstGeom prst="rect">
            <a:avLst/>
          </a:prstGeom>
        </p:spPr>
        <p:txBody>
          <a:bodyPr lIns="0" tIns="0" rIns="0" bIns="0" rtlCol="0" anchor="t">
            <a:spAutoFit/>
          </a:bodyPr>
          <a:lstStyle/>
          <a:p>
            <a:pPr>
              <a:lnSpc>
                <a:spcPts val="2940"/>
              </a:lnSpc>
            </a:pPr>
            <a:r>
              <a:rPr lang="en-US" sz="2100">
                <a:solidFill>
                  <a:srgbClr val="F98E2D"/>
                </a:solidFill>
                <a:latin typeface="Open Sauce Bold"/>
              </a:rPr>
              <a:t>Descriptive </a:t>
            </a:r>
            <a:r>
              <a:rPr lang="en-US" sz="2100">
                <a:solidFill>
                  <a:srgbClr val="ABABAB"/>
                </a:solidFill>
                <a:latin typeface="Open Sauce Bold"/>
              </a:rPr>
              <a:t>Analytics </a:t>
            </a:r>
            <a:r>
              <a:rPr lang="en-US" sz="2100">
                <a:solidFill>
                  <a:srgbClr val="F98E2D"/>
                </a:solidFill>
                <a:latin typeface="Open Sauce Bold"/>
              </a:rPr>
              <a:t>&amp; Diagnostic </a:t>
            </a:r>
            <a:r>
              <a:rPr lang="en-US" sz="2100">
                <a:solidFill>
                  <a:srgbClr val="ABABAB"/>
                </a:solidFill>
                <a:latin typeface="Open Sauce Bold"/>
              </a:rPr>
              <a:t>Analytics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1866</Words>
  <Application>Microsoft Office PowerPoint</Application>
  <PresentationFormat>Custom</PresentationFormat>
  <Paragraphs>225</Paragraphs>
  <Slides>26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Josefin Sans Bold</vt:lpstr>
      <vt:lpstr>Roboto</vt:lpstr>
      <vt:lpstr>Fira Sans Medium</vt:lpstr>
      <vt:lpstr>Nunito</vt:lpstr>
      <vt:lpstr>Agrandir Medium</vt:lpstr>
      <vt:lpstr>Open Sauce Bold</vt:lpstr>
      <vt:lpstr>Open Sauce</vt:lpstr>
      <vt:lpstr>Prata Bold</vt:lpstr>
      <vt:lpstr>Calibri</vt:lpstr>
      <vt:lpstr>Prata</vt:lpstr>
      <vt:lpstr>Roboto Bold</vt:lpstr>
      <vt:lpstr>Arial</vt:lpstr>
      <vt:lpstr>Nunito Bold</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Data Analysis</dc:title>
  <cp:lastModifiedBy>Nguyen</cp:lastModifiedBy>
  <cp:revision>2</cp:revision>
  <dcterms:created xsi:type="dcterms:W3CDTF">2006-08-16T00:00:00Z</dcterms:created>
  <dcterms:modified xsi:type="dcterms:W3CDTF">2023-01-29T18:29:44Z</dcterms:modified>
  <dc:identifier>DAFY-VYnQJc</dc:identifier>
</cp:coreProperties>
</file>